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660" r:id="rId2"/>
  </p:sldMasterIdLst>
  <p:notesMasterIdLst>
    <p:notesMasterId r:id="rId42"/>
  </p:notesMasterIdLst>
  <p:handoutMasterIdLst>
    <p:handoutMasterId r:id="rId43"/>
  </p:handoutMasterIdLst>
  <p:sldIdLst>
    <p:sldId id="511" r:id="rId3"/>
    <p:sldId id="423" r:id="rId4"/>
    <p:sldId id="517" r:id="rId5"/>
    <p:sldId id="493" r:id="rId6"/>
    <p:sldId id="527" r:id="rId7"/>
    <p:sldId id="486" r:id="rId8"/>
    <p:sldId id="521" r:id="rId9"/>
    <p:sldId id="542" r:id="rId10"/>
    <p:sldId id="515" r:id="rId11"/>
    <p:sldId id="522" r:id="rId12"/>
    <p:sldId id="495" r:id="rId13"/>
    <p:sldId id="478" r:id="rId14"/>
    <p:sldId id="497" r:id="rId15"/>
    <p:sldId id="523" r:id="rId16"/>
    <p:sldId id="525" r:id="rId17"/>
    <p:sldId id="526" r:id="rId18"/>
    <p:sldId id="539" r:id="rId19"/>
    <p:sldId id="535" r:id="rId20"/>
    <p:sldId id="536" r:id="rId21"/>
    <p:sldId id="537" r:id="rId22"/>
    <p:sldId id="538" r:id="rId23"/>
    <p:sldId id="524" r:id="rId24"/>
    <p:sldId id="545" r:id="rId25"/>
    <p:sldId id="516" r:id="rId26"/>
    <p:sldId id="506" r:id="rId27"/>
    <p:sldId id="529" r:id="rId28"/>
    <p:sldId id="528" r:id="rId29"/>
    <p:sldId id="543" r:id="rId30"/>
    <p:sldId id="530" r:id="rId31"/>
    <p:sldId id="544" r:id="rId32"/>
    <p:sldId id="532" r:id="rId33"/>
    <p:sldId id="533" r:id="rId34"/>
    <p:sldId id="541" r:id="rId35"/>
    <p:sldId id="540" r:id="rId36"/>
    <p:sldId id="534" r:id="rId37"/>
    <p:sldId id="421" r:id="rId38"/>
    <p:sldId id="507" r:id="rId39"/>
    <p:sldId id="508" r:id="rId40"/>
    <p:sldId id="509" r:id="rId41"/>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5" pos="3839"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F3121"/>
    <a:srgbClr val="301301"/>
    <a:srgbClr val="2F1200"/>
    <a:srgbClr val="321300"/>
    <a:srgbClr val="F3BE60"/>
    <a:srgbClr val="663606"/>
    <a:srgbClr val="F9F0AB"/>
    <a:srgbClr val="F9E6AB"/>
    <a:srgbClr val="F9FAAB"/>
    <a:srgbClr val="767691"/>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294" autoAdjust="0"/>
    <p:restoredTop sz="75729" autoAdjust="0"/>
  </p:normalViewPr>
  <p:slideViewPr>
    <p:cSldViewPr>
      <p:cViewPr varScale="1">
        <p:scale>
          <a:sx n="51" d="100"/>
          <a:sy n="51" d="100"/>
        </p:scale>
        <p:origin x="1056" y="48"/>
      </p:cViewPr>
      <p:guideLst>
        <p:guide orient="horz" pos="2160"/>
        <p:guide pos="3839"/>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howGuides="1">
      <p:cViewPr varScale="1">
        <p:scale>
          <a:sx n="51" d="100"/>
          <a:sy n="51" d="100"/>
        </p:scale>
        <p:origin x="2692" y="6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47"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viewProps" Target="viewProps.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handoutMaster" Target="handoutMasters/handoutMaster1.xml"/><Relationship Id="rId48"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softuni.org/" TargetMode="External"/><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2520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252000"/>
          </a:xfrm>
          <a:prstGeom prst="rect">
            <a:avLst/>
          </a:prstGeom>
        </p:spPr>
        <p:txBody>
          <a:bodyPr vert="horz" lIns="91440" tIns="45720" rIns="91440" bIns="45720" rtlCol="0"/>
          <a:lstStyle>
            <a:lvl1pPr algn="r">
              <a:defRPr sz="1200"/>
            </a:lvl1pPr>
          </a:lstStyle>
          <a:p>
            <a:fld id="{FE5B4EDC-59C0-49C7-8ADA-5A781B329E02}" type="datetimeFigureOut">
              <a:rPr lang="en-US"/>
              <a:pPr/>
              <a:t>7/29/2016</a:t>
            </a:fld>
            <a:endParaRPr dirty="0"/>
          </a:p>
        </p:txBody>
      </p:sp>
      <p:sp>
        <p:nvSpPr>
          <p:cNvPr id="4" name="Footer Placeholder 3"/>
          <p:cNvSpPr>
            <a:spLocks noGrp="1"/>
          </p:cNvSpPr>
          <p:nvPr>
            <p:ph type="ftr" sz="quarter" idx="2"/>
          </p:nvPr>
        </p:nvSpPr>
        <p:spPr>
          <a:xfrm>
            <a:off x="0" y="8747999"/>
            <a:ext cx="6165000" cy="394413"/>
          </a:xfrm>
          <a:prstGeom prst="rect">
            <a:avLst/>
          </a:prstGeom>
        </p:spPr>
        <p:txBody>
          <a:bodyPr vert="horz" lIns="91440" tIns="45720" rIns="91440" bIns="45720" rtlCol="0" anchor="b"/>
          <a:lstStyle>
            <a:lvl1pPr algn="l">
              <a:defRPr sz="1200"/>
            </a:lvl1pPr>
          </a:lstStyle>
          <a:p>
            <a:r>
              <a:rPr lang="en-US" sz="1000" dirty="0"/>
              <a:t>© Software University Foundation – </a:t>
            </a:r>
            <a:r>
              <a:rPr lang="en-US" sz="1000" u="sng" dirty="0">
                <a:hlinkClick r:id="rId2"/>
              </a:rPr>
              <a:t>http://softuni.org</a:t>
            </a:r>
            <a:endParaRPr lang="en-US" sz="1000" dirty="0"/>
          </a:p>
          <a:p>
            <a:r>
              <a:rPr lang="en-US" sz="1000" dirty="0"/>
              <a:t>This work is licensed under the </a:t>
            </a:r>
            <a:r>
              <a:rPr lang="en-US" sz="1000" u="sng" noProof="1">
                <a:hlinkClick r:id="rId3"/>
              </a:rPr>
              <a:t>Creative Commons Attribution-NonCommercial-ShareAlike</a:t>
            </a:r>
            <a:r>
              <a:rPr lang="en-US" sz="1000" noProof="1"/>
              <a:t> </a:t>
            </a:r>
            <a:r>
              <a:rPr lang="en-US" sz="1000" dirty="0"/>
              <a:t>license.</a:t>
            </a:r>
            <a:endParaRPr sz="1000" dirty="0"/>
          </a:p>
        </p:txBody>
      </p:sp>
      <p:sp>
        <p:nvSpPr>
          <p:cNvPr id="5" name="Slide Number Placeholder 4"/>
          <p:cNvSpPr>
            <a:spLocks noGrp="1"/>
          </p:cNvSpPr>
          <p:nvPr>
            <p:ph type="sldNum" sz="quarter" idx="3"/>
          </p:nvPr>
        </p:nvSpPr>
        <p:spPr>
          <a:xfrm>
            <a:off x="6165000" y="8748000"/>
            <a:ext cx="691412" cy="394412"/>
          </a:xfrm>
          <a:prstGeom prst="rect">
            <a:avLst/>
          </a:prstGeom>
        </p:spPr>
        <p:txBody>
          <a:bodyPr vert="horz" lIns="91440" tIns="45720" rIns="91440" bIns="45720" rtlCol="0" anchor="b"/>
          <a:lstStyle>
            <a:lvl1pPr algn="r">
              <a:defRPr sz="1200"/>
            </a:lvl1pPr>
          </a:lstStyle>
          <a:p>
            <a:fld id="{79429053-DC2A-4342-ADD4-2FD729D91E2C}" type="slidenum">
              <a:rPr sz="1000"/>
              <a:pPr/>
              <a:t>‹#›</a:t>
            </a:fld>
            <a:endParaRPr sz="1000" dirty="0"/>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f hdr="0" dt="0"/>
</p:handoutMaster>
</file>

<file path=ppt/media/image1.jpeg>
</file>

<file path=ppt/media/image10.jpg>
</file>

<file path=ppt/media/image11.png>
</file>

<file path=ppt/media/image12.png>
</file>

<file path=ppt/media/image13.jpeg>
</file>

<file path=ppt/media/image14.jpeg>
</file>

<file path=ppt/media/image15.png>
</file>

<file path=ppt/media/image16.jp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softuni.org/" TargetMode="External"/><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252000"/>
          </a:xfrm>
          <a:prstGeom prst="rect">
            <a:avLst/>
          </a:prstGeom>
        </p:spPr>
        <p:txBody>
          <a:bodyPr vert="horz" lIns="91440" tIns="45720" rIns="91440" bIns="45720" rtlCol="0"/>
          <a:lstStyle>
            <a:lvl1pPr algn="l">
              <a:defRPr sz="1000"/>
            </a:lvl1pPr>
          </a:lstStyle>
          <a:p>
            <a:endParaRPr lang="en-US" dirty="0"/>
          </a:p>
        </p:txBody>
      </p:sp>
      <p:sp>
        <p:nvSpPr>
          <p:cNvPr id="3" name="Date Placeholder 2"/>
          <p:cNvSpPr>
            <a:spLocks noGrp="1"/>
          </p:cNvSpPr>
          <p:nvPr>
            <p:ph type="dt" idx="1"/>
          </p:nvPr>
        </p:nvSpPr>
        <p:spPr>
          <a:xfrm>
            <a:off x="3884613" y="0"/>
            <a:ext cx="2971800" cy="252000"/>
          </a:xfrm>
          <a:prstGeom prst="rect">
            <a:avLst/>
          </a:prstGeom>
        </p:spPr>
        <p:txBody>
          <a:bodyPr vert="horz" lIns="91440" tIns="45720" rIns="91440" bIns="45720" rtlCol="0"/>
          <a:lstStyle>
            <a:lvl1pPr algn="r">
              <a:defRPr sz="1000"/>
            </a:lvl1pPr>
          </a:lstStyle>
          <a:p>
            <a:fld id="{F2D8D46A-B586-417D-BFBD-8C8FE0AAF762}" type="datetimeFigureOut">
              <a:rPr lang="en-US" smtClean="0"/>
              <a:pPr/>
              <a:t>7/29/2016</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381000" y="4343400"/>
            <a:ext cx="6096000" cy="4114800"/>
          </a:xfrm>
          <a:prstGeom prst="rect">
            <a:avLst/>
          </a:prstGeom>
        </p:spPr>
        <p:txBody>
          <a:bodyPr vert="horz" lIns="91440" tIns="45720" rIns="91440" bIns="45720" rtlCol="0"/>
          <a:lstStyle/>
          <a:p>
            <a:pPr lvl="0"/>
            <a:r>
              <a:rPr dirty="0"/>
              <a:t>Click to edit Master text styles</a:t>
            </a:r>
          </a:p>
          <a:p>
            <a:pPr lvl="1"/>
            <a:r>
              <a:rPr dirty="0"/>
              <a:t>Second level</a:t>
            </a:r>
          </a:p>
          <a:p>
            <a:pPr lvl="2"/>
            <a:r>
              <a:rPr dirty="0"/>
              <a:t>Third level</a:t>
            </a:r>
          </a:p>
          <a:p>
            <a:pPr lvl="3"/>
            <a:r>
              <a:rPr dirty="0"/>
              <a:t>Fourth level</a:t>
            </a:r>
          </a:p>
          <a:p>
            <a:pPr lvl="4"/>
            <a:r>
              <a:rPr dirty="0"/>
              <a:t>Fifth level</a:t>
            </a:r>
          </a:p>
        </p:txBody>
      </p:sp>
      <p:sp>
        <p:nvSpPr>
          <p:cNvPr id="6" name="Footer Placeholder 5"/>
          <p:cNvSpPr>
            <a:spLocks noGrp="1"/>
          </p:cNvSpPr>
          <p:nvPr>
            <p:ph type="ftr" sz="quarter" idx="4"/>
          </p:nvPr>
        </p:nvSpPr>
        <p:spPr>
          <a:xfrm>
            <a:off x="-1" y="8747999"/>
            <a:ext cx="6308999" cy="394413"/>
          </a:xfrm>
          <a:prstGeom prst="rect">
            <a:avLst/>
          </a:prstGeom>
        </p:spPr>
        <p:txBody>
          <a:bodyPr vert="horz" lIns="91440" tIns="45720" rIns="91440" bIns="45720" rtlCol="0" anchor="b"/>
          <a:lstStyle>
            <a:lvl1pPr algn="l">
              <a:defRPr sz="1000"/>
            </a:lvl1pPr>
          </a:lstStyle>
          <a:p>
            <a:r>
              <a:rPr lang="en-US" sz="1000" dirty="0"/>
              <a:t>© Software University Foundation – </a:t>
            </a:r>
            <a:r>
              <a:rPr lang="en-US" sz="1000" u="sng" dirty="0">
                <a:hlinkClick r:id="rId2"/>
              </a:rPr>
              <a:t>http://softuni.org</a:t>
            </a:r>
            <a:endParaRPr lang="en-US" sz="1000" dirty="0"/>
          </a:p>
          <a:p>
            <a:r>
              <a:rPr lang="en-US" sz="1000" dirty="0"/>
              <a:t>This work is licensed under the </a:t>
            </a:r>
            <a:r>
              <a:rPr lang="en-US" sz="1000" u="sng" noProof="1">
                <a:hlinkClick r:id="rId3"/>
              </a:rPr>
              <a:t>Creative Commons Attribution-NonCommercial-ShareAlike</a:t>
            </a:r>
            <a:r>
              <a:rPr lang="en-US" sz="1000" noProof="1"/>
              <a:t> </a:t>
            </a:r>
            <a:r>
              <a:rPr lang="en-US" sz="1000" dirty="0"/>
              <a:t>license.</a:t>
            </a:r>
          </a:p>
        </p:txBody>
      </p:sp>
      <p:sp>
        <p:nvSpPr>
          <p:cNvPr id="7" name="Slide Number Placeholder 6"/>
          <p:cNvSpPr>
            <a:spLocks noGrp="1"/>
          </p:cNvSpPr>
          <p:nvPr>
            <p:ph type="sldNum" sz="quarter" idx="5"/>
          </p:nvPr>
        </p:nvSpPr>
        <p:spPr>
          <a:xfrm>
            <a:off x="6308999" y="8747999"/>
            <a:ext cx="547413" cy="394413"/>
          </a:xfrm>
          <a:prstGeom prst="rect">
            <a:avLst/>
          </a:prstGeom>
        </p:spPr>
        <p:txBody>
          <a:bodyPr vert="horz" lIns="91440" tIns="45720" rIns="91440" bIns="45720" rtlCol="0" anchor="b"/>
          <a:lstStyle>
            <a:lvl1pPr algn="r">
              <a:defRPr sz="1000"/>
            </a:lvl1pPr>
          </a:lstStyle>
          <a:p>
            <a:fld id="{3EBA5BD7-F043-4D1B-AA17-CD412FC534DE}" type="slidenum">
              <a:rPr lang="en-US" smtClean="0"/>
              <a:pPr/>
              <a:t>‹#›</a:t>
            </a:fld>
            <a:endParaRPr lang="en-US" dirty="0"/>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hf hdr="0" dt="0"/>
  <p:notesStyle>
    <a:lvl1pPr marL="0" algn="l" defTabSz="1218987" rtl="0" eaLnBrk="1" latinLnBrk="0" hangingPunct="1">
      <a:defRPr sz="1600" kern="1200">
        <a:solidFill>
          <a:schemeClr val="tx1"/>
        </a:solidFill>
        <a:latin typeface="+mn-lt"/>
        <a:ea typeface="+mn-ea"/>
        <a:cs typeface="+mn-cs"/>
      </a:defRPr>
    </a:lvl1pPr>
    <a:lvl2pPr marL="177800" indent="0" algn="l" defTabSz="1218987" rtl="0" eaLnBrk="1" latinLnBrk="0" hangingPunct="1">
      <a:defRPr sz="1600" kern="1200">
        <a:solidFill>
          <a:schemeClr val="tx1"/>
        </a:solidFill>
        <a:latin typeface="+mn-lt"/>
        <a:ea typeface="+mn-ea"/>
        <a:cs typeface="+mn-cs"/>
      </a:defRPr>
    </a:lvl2pPr>
    <a:lvl3pPr marL="361950" indent="0" algn="l" defTabSz="1218987" rtl="0" eaLnBrk="1" latinLnBrk="0" hangingPunct="1">
      <a:defRPr sz="1600" kern="1200">
        <a:solidFill>
          <a:schemeClr val="tx1"/>
        </a:solidFill>
        <a:latin typeface="+mn-lt"/>
        <a:ea typeface="+mn-ea"/>
        <a:cs typeface="+mn-cs"/>
      </a:defRPr>
    </a:lvl3pPr>
    <a:lvl4pPr marL="539750" indent="0" algn="l" defTabSz="1218987" rtl="0" eaLnBrk="1" latinLnBrk="0" hangingPunct="1">
      <a:defRPr sz="1600" kern="1200">
        <a:solidFill>
          <a:schemeClr val="tx1"/>
        </a:solidFill>
        <a:latin typeface="+mn-lt"/>
        <a:ea typeface="+mn-ea"/>
        <a:cs typeface="+mn-cs"/>
      </a:defRPr>
    </a:lvl4pPr>
    <a:lvl5pPr marL="717550" indent="0"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2.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3.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5.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6.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7.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7.xml.rels><?xml version="1.0" encoding="UTF-8" standalone="yes"?>
<Relationships xmlns="http://schemas.openxmlformats.org/package/2006/relationships"><Relationship Id="rId8" Type="http://schemas.openxmlformats.org/officeDocument/2006/relationships/hyperlink" Target="http://creativecommons.org/licenses/by-nc-sa/4.0/" TargetMode="External"/><Relationship Id="rId3" Type="http://schemas.openxmlformats.org/officeDocument/2006/relationships/hyperlink" Target="https://en.wikipedia.org/wiki/Software_development_process" TargetMode="External"/><Relationship Id="rId7" Type="http://schemas.openxmlformats.org/officeDocument/2006/relationships/hyperlink" Target="http://softuni.org/" TargetMode="External"/><Relationship Id="rId2" Type="http://schemas.openxmlformats.org/officeDocument/2006/relationships/slide" Target="../slides/slide18.xml"/><Relationship Id="rId1" Type="http://schemas.openxmlformats.org/officeDocument/2006/relationships/notesMaster" Target="../notesMasters/notesMaster1.xml"/><Relationship Id="rId6" Type="http://schemas.openxmlformats.org/officeDocument/2006/relationships/hyperlink" Target="https://en.wikipedia.org/wiki/Extreme_programming" TargetMode="External"/><Relationship Id="rId5" Type="http://schemas.openxmlformats.org/officeDocument/2006/relationships/hyperlink" Target="https://en.wikipedia.org/wiki/Kent_Beck" TargetMode="External"/><Relationship Id="rId4" Type="http://schemas.openxmlformats.org/officeDocument/2006/relationships/hyperlink" Target="https://en.wikipedia.org/wiki/Test_case" TargetMode="Externa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9.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1.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2.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3.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5.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6.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7.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8.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9.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0.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1.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2.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3.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4.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5.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7.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36.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8.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37.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9.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2" name="Shape 52"/>
          <p:cNvSpPr txBox="1">
            <a:spLocks noGrp="1"/>
          </p:cNvSpPr>
          <p:nvPr>
            <p:ph type="body" idx="1"/>
          </p:nvPr>
        </p:nvSpPr>
        <p:spPr>
          <a:xfrm>
            <a:off x="381000" y="4343400"/>
            <a:ext cx="6096000" cy="4114800"/>
          </a:xfrm>
          <a:prstGeom prst="rect">
            <a:avLst/>
          </a:prstGeom>
          <a:noFill/>
          <a:ln>
            <a:noFill/>
          </a:ln>
        </p:spPr>
        <p:txBody>
          <a:bodyPr lIns="91425" tIns="45700" rIns="91425" bIns="45700" anchor="t" anchorCtr="0">
            <a:noAutofit/>
          </a:bodyPr>
          <a:lstStyle/>
          <a:p>
            <a:pPr marL="0" marR="0" lvl="0" indent="0" algn="l" rtl="0">
              <a:spcBef>
                <a:spcPts val="0"/>
              </a:spcBef>
              <a:buClr>
                <a:schemeClr val="dk1"/>
              </a:buClr>
              <a:buSzPct val="25000"/>
              <a:buFont typeface="Calibri"/>
              <a:buNone/>
            </a:pPr>
            <a:endParaRPr sz="16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5665495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spcBef>
                <a:spcPts val="800"/>
              </a:spcBef>
            </a:pPr>
            <a:r>
              <a:rPr lang="en-GB" sz="1600" b="0" i="0" kern="1200" dirty="0">
                <a:solidFill>
                  <a:schemeClr val="tx1"/>
                </a:solidFill>
                <a:effectLst/>
                <a:latin typeface="+mn-lt"/>
                <a:ea typeface="+mn-ea"/>
                <a:cs typeface="+mn-cs"/>
              </a:rPr>
              <a:t>Unit</a:t>
            </a:r>
            <a:r>
              <a:rPr lang="en-GB" sz="1600" b="0" i="0" kern="1200" baseline="0" dirty="0">
                <a:solidFill>
                  <a:schemeClr val="tx1"/>
                </a:solidFill>
                <a:effectLst/>
                <a:latin typeface="+mn-lt"/>
                <a:ea typeface="+mn-ea"/>
                <a:cs typeface="+mn-cs"/>
              </a:rPr>
              <a:t> Testing Frameworks :</a:t>
            </a:r>
          </a:p>
          <a:p>
            <a:pPr algn="l">
              <a:spcBef>
                <a:spcPts val="800"/>
              </a:spcBef>
            </a:pPr>
            <a:r>
              <a:rPr lang="en-GB" sz="1600" b="0" i="0" kern="1200" baseline="0" dirty="0">
                <a:solidFill>
                  <a:schemeClr val="tx1"/>
                </a:solidFill>
                <a:effectLst/>
                <a:latin typeface="+mn-lt"/>
                <a:ea typeface="+mn-ea"/>
                <a:cs typeface="+mn-cs"/>
              </a:rPr>
              <a:t>  - </a:t>
            </a:r>
            <a:r>
              <a:rPr lang="en-GB" sz="1600" b="0" i="0" kern="1200" dirty="0">
                <a:solidFill>
                  <a:schemeClr val="tx1"/>
                </a:solidFill>
                <a:effectLst/>
                <a:latin typeface="+mn-lt"/>
                <a:ea typeface="+mn-ea"/>
                <a:cs typeface="+mn-cs"/>
              </a:rPr>
              <a:t>JUnit,</a:t>
            </a:r>
          </a:p>
          <a:p>
            <a:pPr algn="l">
              <a:spcBef>
                <a:spcPts val="800"/>
              </a:spcBef>
            </a:pPr>
            <a:r>
              <a:rPr lang="en-GB" sz="1600" b="0" i="0" kern="1200" dirty="0">
                <a:solidFill>
                  <a:schemeClr val="tx1"/>
                </a:solidFill>
                <a:effectLst/>
                <a:latin typeface="+mn-lt"/>
                <a:ea typeface="+mn-ea"/>
                <a:cs typeface="+mn-cs"/>
              </a:rPr>
              <a:t>  - </a:t>
            </a:r>
            <a:r>
              <a:rPr lang="en-GB" dirty="0" err="1"/>
              <a:t>Arquillian</a:t>
            </a:r>
            <a:r>
              <a:rPr lang="en-GB" dirty="0"/>
              <a:t>,</a:t>
            </a:r>
          </a:p>
          <a:p>
            <a:pPr algn="l">
              <a:spcBef>
                <a:spcPts val="800"/>
              </a:spcBef>
            </a:pPr>
            <a:r>
              <a:rPr lang="en-GB" dirty="0"/>
              <a:t>  - </a:t>
            </a:r>
            <a:r>
              <a:rPr lang="en-GB" dirty="0" err="1"/>
              <a:t>JTest</a:t>
            </a:r>
            <a:r>
              <a:rPr lang="en-GB" dirty="0"/>
              <a:t>,  </a:t>
            </a:r>
          </a:p>
          <a:p>
            <a:pPr algn="l">
              <a:spcBef>
                <a:spcPts val="800"/>
              </a:spcBef>
            </a:pPr>
            <a:r>
              <a:rPr lang="en-GB" dirty="0"/>
              <a:t>  - </a:t>
            </a:r>
            <a:r>
              <a:rPr lang="en-GB" dirty="0" err="1"/>
              <a:t>TestNG</a:t>
            </a:r>
            <a:r>
              <a:rPr lang="en-GB" dirty="0"/>
              <a:t> </a:t>
            </a:r>
            <a:r>
              <a:rPr lang="en-GB" sz="1600" b="0" i="0" kern="1200" dirty="0">
                <a:solidFill>
                  <a:schemeClr val="tx1"/>
                </a:solidFill>
                <a:effectLst/>
                <a:latin typeface="+mn-lt"/>
                <a:ea typeface="+mn-ea"/>
                <a:cs typeface="+mn-cs"/>
              </a:rPr>
              <a:t> </a:t>
            </a:r>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11</a:t>
            </a:fld>
            <a:endParaRPr lang="en-US" dirty="0"/>
          </a:p>
        </p:txBody>
      </p:sp>
    </p:spTree>
    <p:extLst>
      <p:ext uri="{BB962C8B-B14F-4D97-AF65-F5344CB8AC3E}">
        <p14:creationId xmlns:p14="http://schemas.microsoft.com/office/powerpoint/2010/main" val="34331601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62500" lnSpcReduction="20000"/>
          </a:bodyPr>
          <a:lstStyle/>
          <a:p>
            <a:pPr marL="0" marR="0" lvl="0" indent="0" algn="l" defTabSz="1218987" rtl="0" eaLnBrk="1" fontAlgn="t" latinLnBrk="0" hangingPunct="1">
              <a:lnSpc>
                <a:spcPct val="100000"/>
              </a:lnSpc>
              <a:spcBef>
                <a:spcPts val="0"/>
              </a:spcBef>
              <a:spcAft>
                <a:spcPts val="0"/>
              </a:spcAft>
              <a:buClrTx/>
              <a:buSzTx/>
              <a:buFontTx/>
              <a:buNone/>
              <a:tabLst/>
              <a:defRPr/>
            </a:pPr>
            <a:r>
              <a:rPr lang="en-GB" dirty="0"/>
              <a:t>Annotations’ Descriptions</a:t>
            </a:r>
          </a:p>
          <a:p>
            <a:pPr fontAlgn="t"/>
            <a:r>
              <a:rPr lang="en-GB" dirty="0"/>
              <a:t>@Test</a:t>
            </a:r>
            <a:br>
              <a:rPr lang="en-GB" dirty="0"/>
            </a:br>
            <a:r>
              <a:rPr lang="en-GB" dirty="0"/>
              <a:t>public void method()</a:t>
            </a:r>
          </a:p>
          <a:p>
            <a:pPr fontAlgn="t"/>
            <a:r>
              <a:rPr lang="en-GB" dirty="0"/>
              <a:t>The @Test annotation identifies a method as a test method.</a:t>
            </a:r>
          </a:p>
          <a:p>
            <a:pPr fontAlgn="t"/>
            <a:r>
              <a:rPr lang="en-GB" dirty="0"/>
              <a:t>@Test (expected = </a:t>
            </a:r>
            <a:r>
              <a:rPr lang="en-GB" dirty="0" err="1"/>
              <a:t>Exception.class</a:t>
            </a:r>
            <a:r>
              <a:rPr lang="en-GB" dirty="0"/>
              <a:t>)</a:t>
            </a:r>
          </a:p>
          <a:p>
            <a:pPr fontAlgn="t"/>
            <a:r>
              <a:rPr lang="en-GB" dirty="0"/>
              <a:t>Fails if the method does not throw the named exception.</a:t>
            </a:r>
          </a:p>
          <a:p>
            <a:pPr fontAlgn="t"/>
            <a:r>
              <a:rPr lang="en-GB" dirty="0"/>
              <a:t>@Test(timeout=100)</a:t>
            </a:r>
          </a:p>
          <a:p>
            <a:pPr fontAlgn="t"/>
            <a:r>
              <a:rPr lang="en-GB" dirty="0"/>
              <a:t>Fails if the method takes longer than 100 milliseconds.</a:t>
            </a:r>
          </a:p>
          <a:p>
            <a:pPr fontAlgn="t"/>
            <a:r>
              <a:rPr lang="en-GB" dirty="0"/>
              <a:t>@Before</a:t>
            </a:r>
            <a:br>
              <a:rPr lang="en-GB" dirty="0"/>
            </a:br>
            <a:r>
              <a:rPr lang="en-GB" dirty="0"/>
              <a:t>public void method()</a:t>
            </a:r>
          </a:p>
          <a:p>
            <a:pPr fontAlgn="t"/>
            <a:r>
              <a:rPr lang="en-GB" dirty="0"/>
              <a:t>This method is executed before each test. It is used to prepare the test environment (e.g., read input data, initialize the class).</a:t>
            </a:r>
          </a:p>
          <a:p>
            <a:pPr fontAlgn="t"/>
            <a:r>
              <a:rPr lang="en-GB" dirty="0"/>
              <a:t>@After</a:t>
            </a:r>
            <a:br>
              <a:rPr lang="en-GB" dirty="0"/>
            </a:br>
            <a:r>
              <a:rPr lang="en-GB" dirty="0"/>
              <a:t>public void method()</a:t>
            </a:r>
          </a:p>
          <a:p>
            <a:pPr fontAlgn="t"/>
            <a:r>
              <a:rPr lang="en-GB" dirty="0"/>
              <a:t>This method is executed after each test. It is used to </a:t>
            </a:r>
            <a:r>
              <a:rPr lang="en-GB" dirty="0" err="1"/>
              <a:t>cleanup</a:t>
            </a:r>
            <a:r>
              <a:rPr lang="en-GB" dirty="0"/>
              <a:t> the test environment (e.g., delete temporary data, restore defaults). It can also save memory by cleaning up expensive memory structures.</a:t>
            </a:r>
          </a:p>
          <a:p>
            <a:pPr fontAlgn="t"/>
            <a:r>
              <a:rPr lang="en-GB" dirty="0"/>
              <a:t>@</a:t>
            </a:r>
            <a:r>
              <a:rPr lang="en-GB" dirty="0" err="1"/>
              <a:t>BeforeClass</a:t>
            </a:r>
            <a:br>
              <a:rPr lang="en-GB" dirty="0"/>
            </a:br>
            <a:r>
              <a:rPr lang="en-GB" dirty="0"/>
              <a:t>public static void method()</a:t>
            </a:r>
          </a:p>
          <a:p>
            <a:pPr fontAlgn="t"/>
            <a:r>
              <a:rPr lang="en-GB" dirty="0"/>
              <a:t>This method is executed once, before the start of all tests. It is used to perform time intensive activities, for example, to connect to a database. Methods marked with this annotation need to be defined as static to work with JUnit.</a:t>
            </a:r>
          </a:p>
          <a:p>
            <a:pPr fontAlgn="t"/>
            <a:r>
              <a:rPr lang="en-GB" dirty="0"/>
              <a:t>@</a:t>
            </a:r>
            <a:r>
              <a:rPr lang="en-GB" dirty="0" err="1"/>
              <a:t>AfterClass</a:t>
            </a:r>
            <a:br>
              <a:rPr lang="en-GB" dirty="0"/>
            </a:br>
            <a:r>
              <a:rPr lang="en-GB" dirty="0"/>
              <a:t>public static void method()</a:t>
            </a:r>
          </a:p>
          <a:p>
            <a:pPr fontAlgn="t"/>
            <a:r>
              <a:rPr lang="en-GB" dirty="0"/>
              <a:t>This method is executed once, after all tests have been finished. It is used to perform clean-up activities, for example, to disconnect from a database. Methods annotated with this annotation need to be defined as static to work with JUnit.</a:t>
            </a:r>
          </a:p>
          <a:p>
            <a:pPr fontAlgn="t"/>
            <a:r>
              <a:rPr lang="en-GB" dirty="0"/>
              <a:t>@Ignore or @Ignore("Why disabled")</a:t>
            </a:r>
          </a:p>
          <a:p>
            <a:pPr fontAlgn="t"/>
            <a:r>
              <a:rPr lang="en-GB" dirty="0"/>
              <a:t>Ignores the test method. This is useful when the underlying code has been changed and the test case has not yet been adapted. Or if the execution time of this test is too long to be included. It is best practice to provide the optional description, why the test is disabled.</a:t>
            </a:r>
          </a:p>
          <a:p>
            <a:endParaRPr lang="en-US" dirty="0"/>
          </a:p>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12</a:t>
            </a:fld>
            <a:endParaRPr lang="en-US" dirty="0"/>
          </a:p>
        </p:txBody>
      </p:sp>
    </p:spTree>
    <p:extLst>
      <p:ext uri="{BB962C8B-B14F-4D97-AF65-F5344CB8AC3E}">
        <p14:creationId xmlns:p14="http://schemas.microsoft.com/office/powerpoint/2010/main" val="32100856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399"/>
            <a:ext cx="6096000" cy="4404599"/>
          </a:xfrm>
        </p:spPr>
        <p:txBody>
          <a:bodyPr>
            <a:normAutofit/>
          </a:bodyPr>
          <a:lstStyle/>
          <a:p>
            <a:r>
              <a:rPr lang="en-GB" sz="1600" b="0" i="0" kern="1200" dirty="0">
                <a:solidFill>
                  <a:schemeClr val="tx1"/>
                </a:solidFill>
                <a:effectLst/>
                <a:latin typeface="+mn-lt"/>
                <a:ea typeface="+mn-ea"/>
                <a:cs typeface="+mn-cs"/>
              </a:rPr>
              <a:t>A unit test should test a class in isolation. Side effects from other classes or the system should be eliminated if possible.</a:t>
            </a:r>
          </a:p>
          <a:p>
            <a:r>
              <a:rPr lang="en-GB" sz="1600" b="0" i="0" kern="1200" dirty="0">
                <a:solidFill>
                  <a:schemeClr val="tx1"/>
                </a:solidFill>
                <a:effectLst/>
                <a:latin typeface="+mn-lt"/>
                <a:ea typeface="+mn-ea"/>
                <a:cs typeface="+mn-cs"/>
              </a:rPr>
              <a:t>To eliminate these side effects you have to replace dependencies to other classes. </a:t>
            </a:r>
          </a:p>
          <a:p>
            <a:r>
              <a:rPr lang="en-GB" sz="1600" b="0" i="0" kern="1200" dirty="0">
                <a:solidFill>
                  <a:schemeClr val="tx1"/>
                </a:solidFill>
                <a:effectLst/>
                <a:latin typeface="+mn-lt"/>
                <a:ea typeface="+mn-ea"/>
                <a:cs typeface="+mn-cs"/>
              </a:rPr>
              <a:t>This can be done via using replacements for the real dependencies.</a:t>
            </a:r>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13</a:t>
            </a:fld>
            <a:endParaRPr lang="en-US" dirty="0"/>
          </a:p>
        </p:txBody>
      </p:sp>
    </p:spTree>
    <p:extLst>
      <p:ext uri="{BB962C8B-B14F-4D97-AF65-F5344CB8AC3E}">
        <p14:creationId xmlns:p14="http://schemas.microsoft.com/office/powerpoint/2010/main" val="38422635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399"/>
            <a:ext cx="6096000" cy="4404599"/>
          </a:xfrm>
        </p:spPr>
        <p:txBody>
          <a:bodyPr>
            <a:normAutofit/>
          </a:bodyPr>
          <a:lstStyle/>
          <a:p>
            <a:pPr>
              <a:spcBef>
                <a:spcPts val="600"/>
              </a:spcBef>
              <a:spcAft>
                <a:spcPts val="600"/>
              </a:spcAft>
            </a:pPr>
            <a:r>
              <a:rPr lang="en-US" sz="1600" dirty="0">
                <a:solidFill>
                  <a:schemeClr val="tx2">
                    <a:lumMod val="75000"/>
                  </a:schemeClr>
                </a:solidFill>
              </a:rPr>
              <a:t>The 3A Pattern:</a:t>
            </a:r>
          </a:p>
          <a:p>
            <a:pPr>
              <a:spcBef>
                <a:spcPts val="600"/>
              </a:spcBef>
              <a:spcAft>
                <a:spcPts val="600"/>
              </a:spcAft>
            </a:pPr>
            <a:endParaRPr lang="en-US" sz="1600" dirty="0">
              <a:solidFill>
                <a:schemeClr val="tx2">
                  <a:lumMod val="75000"/>
                </a:schemeClr>
              </a:solidFill>
            </a:endParaRPr>
          </a:p>
          <a:p>
            <a:pPr>
              <a:spcBef>
                <a:spcPts val="600"/>
              </a:spcBef>
              <a:spcAft>
                <a:spcPts val="600"/>
              </a:spcAft>
            </a:pPr>
            <a:r>
              <a:rPr lang="en-US" sz="1600" dirty="0">
                <a:solidFill>
                  <a:schemeClr val="tx2">
                    <a:lumMod val="75000"/>
                  </a:schemeClr>
                </a:solidFill>
              </a:rPr>
              <a:t>Arrange</a:t>
            </a:r>
            <a:r>
              <a:rPr lang="en-US" sz="1600" dirty="0"/>
              <a:t> all necessary preconditions and inputs</a:t>
            </a:r>
          </a:p>
          <a:p>
            <a:pPr>
              <a:spcBef>
                <a:spcPts val="600"/>
              </a:spcBef>
              <a:spcAft>
                <a:spcPts val="600"/>
              </a:spcAft>
            </a:pPr>
            <a:endParaRPr lang="en-US" sz="1600" dirty="0"/>
          </a:p>
          <a:p>
            <a:pPr>
              <a:spcBef>
                <a:spcPts val="600"/>
              </a:spcBef>
              <a:spcAft>
                <a:spcPts val="600"/>
              </a:spcAft>
            </a:pPr>
            <a:r>
              <a:rPr lang="en-US" sz="1600" dirty="0">
                <a:solidFill>
                  <a:schemeClr val="tx2">
                    <a:lumMod val="75000"/>
                  </a:schemeClr>
                </a:solidFill>
              </a:rPr>
              <a:t>Act</a:t>
            </a:r>
            <a:r>
              <a:rPr lang="en-US" sz="1600" dirty="0"/>
              <a:t> on the object or method under test</a:t>
            </a:r>
          </a:p>
          <a:p>
            <a:pPr>
              <a:spcBef>
                <a:spcPts val="600"/>
              </a:spcBef>
              <a:spcAft>
                <a:spcPts val="600"/>
              </a:spcAft>
            </a:pPr>
            <a:endParaRPr lang="en-US" sz="1600" dirty="0"/>
          </a:p>
          <a:p>
            <a:pPr>
              <a:spcBef>
                <a:spcPts val="600"/>
              </a:spcBef>
              <a:spcAft>
                <a:spcPts val="600"/>
              </a:spcAft>
            </a:pPr>
            <a:r>
              <a:rPr lang="en-US" sz="1600" dirty="0">
                <a:solidFill>
                  <a:schemeClr val="tx2">
                    <a:lumMod val="75000"/>
                  </a:schemeClr>
                </a:solidFill>
              </a:rPr>
              <a:t>Assert</a:t>
            </a:r>
            <a:r>
              <a:rPr lang="en-US" sz="1600" dirty="0"/>
              <a:t> that the expected results have occurred</a:t>
            </a:r>
          </a:p>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14</a:t>
            </a:fld>
            <a:endParaRPr lang="en-US" dirty="0"/>
          </a:p>
        </p:txBody>
      </p:sp>
    </p:spTree>
    <p:extLst>
      <p:ext uri="{BB962C8B-B14F-4D97-AF65-F5344CB8AC3E}">
        <p14:creationId xmlns:p14="http://schemas.microsoft.com/office/powerpoint/2010/main" val="24089531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399"/>
            <a:ext cx="6096000" cy="4404599"/>
          </a:xfrm>
        </p:spPr>
        <p:txBody>
          <a:bodyPr>
            <a:normAutofit/>
          </a:bodyPr>
          <a:lstStyle/>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15</a:t>
            </a:fld>
            <a:endParaRPr lang="en-US" dirty="0"/>
          </a:p>
        </p:txBody>
      </p:sp>
    </p:spTree>
    <p:extLst>
      <p:ext uri="{BB962C8B-B14F-4D97-AF65-F5344CB8AC3E}">
        <p14:creationId xmlns:p14="http://schemas.microsoft.com/office/powerpoint/2010/main" val="16783395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399"/>
            <a:ext cx="6096000" cy="4404599"/>
          </a:xfrm>
        </p:spPr>
        <p:txBody>
          <a:bodyPr>
            <a:normAutofit/>
          </a:bodyPr>
          <a:lstStyle/>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16</a:t>
            </a:fld>
            <a:endParaRPr lang="en-US" dirty="0"/>
          </a:p>
        </p:txBody>
      </p:sp>
    </p:spTree>
    <p:extLst>
      <p:ext uri="{BB962C8B-B14F-4D97-AF65-F5344CB8AC3E}">
        <p14:creationId xmlns:p14="http://schemas.microsoft.com/office/powerpoint/2010/main" val="21327677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17</a:t>
            </a:fld>
            <a:endParaRPr lang="en-US" dirty="0"/>
          </a:p>
        </p:txBody>
      </p:sp>
    </p:spTree>
    <p:extLst>
      <p:ext uri="{BB962C8B-B14F-4D97-AF65-F5344CB8AC3E}">
        <p14:creationId xmlns:p14="http://schemas.microsoft.com/office/powerpoint/2010/main" val="20664730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b="1" dirty="0"/>
              <a:t>Test-driven development</a:t>
            </a:r>
            <a:r>
              <a:rPr lang="en-GB" dirty="0"/>
              <a:t> (</a:t>
            </a:r>
            <a:r>
              <a:rPr lang="en-GB" b="1" dirty="0"/>
              <a:t>TDD</a:t>
            </a:r>
            <a:r>
              <a:rPr lang="en-GB" dirty="0"/>
              <a:t>) is a </a:t>
            </a:r>
            <a:r>
              <a:rPr lang="en-GB" dirty="0">
                <a:hlinkClick r:id="rId3" tooltip="Software development process"/>
              </a:rPr>
              <a:t>software development process</a:t>
            </a:r>
            <a:r>
              <a:rPr lang="en-GB" dirty="0"/>
              <a:t> that relies on the repetition of a very short development cycle: requirements are turned into very specific </a:t>
            </a:r>
            <a:r>
              <a:rPr lang="en-GB" dirty="0">
                <a:hlinkClick r:id="rId4" tooltip="Test case"/>
              </a:rPr>
              <a:t>test cases</a:t>
            </a:r>
            <a:r>
              <a:rPr lang="en-GB" dirty="0"/>
              <a:t>, then the software is improved to pass the new tests, only. This is opposed to software development that allows software to be added that isn't proven to meet requirements.</a:t>
            </a:r>
          </a:p>
          <a:p>
            <a:endParaRPr lang="en-GB" dirty="0"/>
          </a:p>
          <a:p>
            <a:r>
              <a:rPr lang="en-GB" dirty="0">
                <a:hlinkClick r:id="rId5" tooltip="Kent Beck"/>
              </a:rPr>
              <a:t>Kent Beck</a:t>
            </a:r>
            <a:r>
              <a:rPr lang="en-GB" dirty="0"/>
              <a:t>, who is credited with having developed or 'rediscovered’ the technique, stated in 2003 that TDD encourages simple designs and inspires confidence.</a:t>
            </a:r>
          </a:p>
          <a:p>
            <a:endParaRPr lang="en-GB" dirty="0"/>
          </a:p>
          <a:p>
            <a:r>
              <a:rPr lang="en-GB" dirty="0"/>
              <a:t>Test-driven development is related to the test-first programming concepts of </a:t>
            </a:r>
            <a:r>
              <a:rPr lang="en-GB" dirty="0">
                <a:hlinkClick r:id="rId6" tooltip="Extreme programming"/>
              </a:rPr>
              <a:t>extreme programming</a:t>
            </a:r>
            <a:r>
              <a:rPr lang="en-GB" dirty="0"/>
              <a:t>, begun in 1999, but more recently has created more general interest in its own right.</a:t>
            </a:r>
          </a:p>
          <a:p>
            <a:endParaRPr lang="en-US"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7"/>
              </a:rPr>
              <a:t>http://softuni.org</a:t>
            </a:r>
            <a:endParaRPr lang="en-US" sz="1000" dirty="0"/>
          </a:p>
          <a:p>
            <a:r>
              <a:rPr lang="en-US" sz="1000" dirty="0"/>
              <a:t>This work is licensed under the </a:t>
            </a:r>
            <a:r>
              <a:rPr lang="en-US" sz="1000" u="sng" noProof="1">
                <a:hlinkClick r:id="rId8"/>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18</a:t>
            </a:fld>
            <a:endParaRPr lang="en-US" dirty="0"/>
          </a:p>
        </p:txBody>
      </p:sp>
    </p:spTree>
    <p:extLst>
      <p:ext uri="{BB962C8B-B14F-4D97-AF65-F5344CB8AC3E}">
        <p14:creationId xmlns:p14="http://schemas.microsoft.com/office/powerpoint/2010/main" val="40299530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TDD helps </a:t>
            </a:r>
            <a:r>
              <a:rPr lang="en-US" dirty="0">
                <a:solidFill>
                  <a:schemeClr val="tx2">
                    <a:lumMod val="75000"/>
                  </a:schemeClr>
                </a:solidFill>
              </a:rPr>
              <a:t>find</a:t>
            </a:r>
            <a:r>
              <a:rPr lang="en-US" dirty="0"/>
              <a:t> </a:t>
            </a:r>
            <a:r>
              <a:rPr lang="en-US" dirty="0">
                <a:solidFill>
                  <a:schemeClr val="tx2">
                    <a:lumMod val="75000"/>
                  </a:schemeClr>
                </a:solidFill>
              </a:rPr>
              <a:t>design</a:t>
            </a:r>
            <a:r>
              <a:rPr lang="en-US" dirty="0"/>
              <a:t> </a:t>
            </a:r>
            <a:r>
              <a:rPr lang="en-US" dirty="0">
                <a:solidFill>
                  <a:schemeClr val="tx2">
                    <a:lumMod val="75000"/>
                  </a:schemeClr>
                </a:solidFill>
              </a:rPr>
              <a:t>issues</a:t>
            </a:r>
            <a:r>
              <a:rPr lang="en-US" dirty="0"/>
              <a:t> early. </a:t>
            </a:r>
          </a:p>
          <a:p>
            <a:pPr marL="342900" indent="-342900">
              <a:buFont typeface="+mj-lt"/>
              <a:buAutoNum type="arabicPeriod"/>
            </a:pPr>
            <a:r>
              <a:rPr lang="en-US" dirty="0"/>
              <a:t>Avoids reworking.</a:t>
            </a:r>
          </a:p>
          <a:p>
            <a:pPr marL="342900" indent="-342900">
              <a:buFont typeface="+mj-lt"/>
              <a:buAutoNum type="arabicPeriod"/>
            </a:pPr>
            <a:r>
              <a:rPr lang="en-US" dirty="0"/>
              <a:t>Writing code to satisfy a test is a focused activity. </a:t>
            </a:r>
          </a:p>
          <a:p>
            <a:pPr marL="342900" indent="-342900">
              <a:buFont typeface="+mj-lt"/>
              <a:buAutoNum type="arabicPeriod"/>
            </a:pPr>
            <a:r>
              <a:rPr lang="en-US" dirty="0">
                <a:solidFill>
                  <a:schemeClr val="tx2">
                    <a:lumMod val="75000"/>
                  </a:schemeClr>
                </a:solidFill>
              </a:rPr>
              <a:t>Less chance of error.</a:t>
            </a:r>
          </a:p>
          <a:p>
            <a:pPr marL="342900" indent="-342900">
              <a:buFont typeface="+mj-lt"/>
              <a:buAutoNum type="arabicPeriod"/>
            </a:pPr>
            <a:r>
              <a:rPr lang="en-US" dirty="0"/>
              <a:t>Tests will be more comprehensive than if they are written after the code</a:t>
            </a:r>
          </a:p>
          <a:p>
            <a:endParaRPr lang="en-GB"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19</a:t>
            </a:fld>
            <a:endParaRPr lang="en-US" dirty="0"/>
          </a:p>
        </p:txBody>
      </p:sp>
    </p:spTree>
    <p:extLst>
      <p:ext uri="{BB962C8B-B14F-4D97-AF65-F5344CB8AC3E}">
        <p14:creationId xmlns:p14="http://schemas.microsoft.com/office/powerpoint/2010/main" val="1567435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21</a:t>
            </a:fld>
            <a:endParaRPr lang="en-US" dirty="0"/>
          </a:p>
        </p:txBody>
      </p:sp>
    </p:spTree>
    <p:extLst>
      <p:ext uri="{BB962C8B-B14F-4D97-AF65-F5344CB8AC3E}">
        <p14:creationId xmlns:p14="http://schemas.microsoft.com/office/powerpoint/2010/main" val="2964497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dirty="0"/>
              <a:t>*</a:t>
            </a:r>
          </a:p>
        </p:txBody>
      </p:sp>
      <p:sp>
        <p:nvSpPr>
          <p:cNvPr id="5" name="Rectangle 6"/>
          <p:cNvSpPr>
            <a:spLocks noGrp="1" noChangeArrowheads="1"/>
          </p:cNvSpPr>
          <p:nvPr>
            <p:ph type="ftr" sz="quarter" idx="4"/>
          </p:nvPr>
        </p:nvSpPr>
        <p:spPr>
          <a:ln/>
        </p:spPr>
        <p:txBody>
          <a:bodyPr/>
          <a:lstStyle/>
          <a:p>
            <a:r>
              <a:rPr lang="en-US" dirty="0"/>
              <a:t>(c) 2007 National Academy for Software Development - http://academy.devbg.org. All rights reserved. Unauthorized copying or re-distribution is strictly prohibited.*</a:t>
            </a:r>
          </a:p>
        </p:txBody>
      </p:sp>
      <p:sp>
        <p:nvSpPr>
          <p:cNvPr id="6" name="Rectangle 7"/>
          <p:cNvSpPr>
            <a:spLocks noGrp="1" noChangeArrowheads="1"/>
          </p:cNvSpPr>
          <p:nvPr>
            <p:ph type="sldNum" sz="quarter" idx="5"/>
          </p:nvPr>
        </p:nvSpPr>
        <p:spPr>
          <a:ln/>
        </p:spPr>
        <p:txBody>
          <a:bodyPr/>
          <a:lstStyle/>
          <a:p>
            <a:fld id="{A5B3C35A-099E-4867-9ECA-C7C8A6FD2E28}" type="slidenum">
              <a:rPr lang="en-US"/>
              <a:pPr/>
              <a:t>2</a:t>
            </a:fld>
            <a:r>
              <a:rPr lang="en-US" dirty="0"/>
              <a:t>##</a:t>
            </a:r>
          </a:p>
        </p:txBody>
      </p:sp>
      <p:sp>
        <p:nvSpPr>
          <p:cNvPr id="424962" name="Rectangle 2"/>
          <p:cNvSpPr>
            <a:spLocks noGrp="1" noRot="1" noChangeAspect="1" noChangeArrowheads="1" noTextEdit="1"/>
          </p:cNvSpPr>
          <p:nvPr>
            <p:ph type="sldImg"/>
          </p:nvPr>
        </p:nvSpPr>
        <p:spPr>
          <a:xfrm>
            <a:off x="382588" y="685800"/>
            <a:ext cx="6092825" cy="3429000"/>
          </a:xfrm>
          <a:ln/>
        </p:spPr>
      </p:sp>
      <p:sp>
        <p:nvSpPr>
          <p:cNvPr id="424963" name="Rectangle 3"/>
          <p:cNvSpPr>
            <a:spLocks noGrp="1" noChangeArrowheads="1"/>
          </p:cNvSpPr>
          <p:nvPr>
            <p:ph type="body" idx="1"/>
          </p:nvPr>
        </p:nvSpPr>
        <p:spPr/>
        <p:txBody>
          <a:bodyPr/>
          <a:lstStyle/>
          <a:p>
            <a:endParaRPr lang="bg-BG"/>
          </a:p>
        </p:txBody>
      </p:sp>
    </p:spTree>
    <p:extLst>
      <p:ext uri="{BB962C8B-B14F-4D97-AF65-F5344CB8AC3E}">
        <p14:creationId xmlns:p14="http://schemas.microsoft.com/office/powerpoint/2010/main" val="3100700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pPr rtl="0"/>
            <a:r>
              <a:rPr lang="en-GB" sz="1600" b="0" i="0" kern="1200" dirty="0">
                <a:solidFill>
                  <a:schemeClr val="tx1"/>
                </a:solidFill>
                <a:effectLst/>
                <a:latin typeface="+mn-lt"/>
                <a:ea typeface="+mn-ea"/>
                <a:cs typeface="+mn-cs"/>
              </a:rPr>
              <a:t>There are several potential naming conventions for JUnit tests. A widely-used solution is to add the suffix "-test" to the names of the test classes and create them in a new package "test".</a:t>
            </a:r>
          </a:p>
          <a:p>
            <a:pPr rtl="0"/>
            <a:endParaRPr lang="en-GB" sz="1600" b="0" i="0" kern="1200" dirty="0">
              <a:solidFill>
                <a:schemeClr val="tx1"/>
              </a:solidFill>
              <a:effectLst/>
              <a:latin typeface="+mn-lt"/>
              <a:ea typeface="+mn-ea"/>
              <a:cs typeface="+mn-cs"/>
            </a:endParaRPr>
          </a:p>
          <a:p>
            <a:pPr rtl="0"/>
            <a:r>
              <a:rPr lang="en-GB" sz="1600" b="0" i="0" kern="1200" dirty="0">
                <a:solidFill>
                  <a:schemeClr val="tx1"/>
                </a:solidFill>
                <a:effectLst/>
                <a:latin typeface="+mn-lt"/>
                <a:ea typeface="+mn-ea"/>
                <a:cs typeface="+mn-cs"/>
              </a:rPr>
              <a:t>As a general rule, a test name should explain what the test does. If that is done correctly, reading the actual implementation can be avoided.</a:t>
            </a:r>
          </a:p>
          <a:p>
            <a:pPr rtl="0"/>
            <a:r>
              <a:rPr lang="en-GB" sz="1600" b="0" i="0" kern="1200" dirty="0">
                <a:solidFill>
                  <a:schemeClr val="tx1"/>
                </a:solidFill>
                <a:effectLst/>
                <a:latin typeface="+mn-lt"/>
                <a:ea typeface="+mn-ea"/>
                <a:cs typeface="+mn-cs"/>
              </a:rPr>
              <a:t>One possible convention is to use the word "should" in the test method name. For example, "</a:t>
            </a:r>
            <a:r>
              <a:rPr lang="en-GB" sz="1600" b="0" i="0" kern="1200" dirty="0" err="1">
                <a:solidFill>
                  <a:schemeClr val="tx1"/>
                </a:solidFill>
                <a:effectLst/>
                <a:latin typeface="+mn-lt"/>
                <a:ea typeface="+mn-ea"/>
                <a:cs typeface="+mn-cs"/>
              </a:rPr>
              <a:t>ordersShouldBeCreated</a:t>
            </a:r>
            <a:r>
              <a:rPr lang="en-GB" sz="1600" b="0" i="0" kern="1200" dirty="0">
                <a:solidFill>
                  <a:schemeClr val="tx1"/>
                </a:solidFill>
                <a:effectLst/>
                <a:latin typeface="+mn-lt"/>
                <a:ea typeface="+mn-ea"/>
                <a:cs typeface="+mn-cs"/>
              </a:rPr>
              <a:t>" or "</a:t>
            </a:r>
            <a:r>
              <a:rPr lang="en-GB" sz="1600" b="0" i="0" kern="1200" dirty="0" err="1">
                <a:solidFill>
                  <a:schemeClr val="tx1"/>
                </a:solidFill>
                <a:effectLst/>
                <a:latin typeface="+mn-lt"/>
                <a:ea typeface="+mn-ea"/>
                <a:cs typeface="+mn-cs"/>
              </a:rPr>
              <a:t>menuShouldGetActive</a:t>
            </a:r>
            <a:r>
              <a:rPr lang="en-GB" sz="1600" b="0" i="0" kern="1200" dirty="0">
                <a:solidFill>
                  <a:schemeClr val="tx1"/>
                </a:solidFill>
                <a:effectLst/>
                <a:latin typeface="+mn-lt"/>
                <a:ea typeface="+mn-ea"/>
                <a:cs typeface="+mn-cs"/>
              </a:rPr>
              <a:t>". This gives a hint what should happen if the test method is executed.</a:t>
            </a:r>
          </a:p>
          <a:p>
            <a:pPr rtl="0"/>
            <a:endParaRPr lang="en-GB" sz="1600" b="0" i="0" kern="1200" dirty="0">
              <a:solidFill>
                <a:schemeClr val="tx1"/>
              </a:solidFill>
              <a:effectLst/>
              <a:latin typeface="+mn-lt"/>
              <a:ea typeface="+mn-ea"/>
              <a:cs typeface="+mn-cs"/>
            </a:endParaRPr>
          </a:p>
          <a:p>
            <a:r>
              <a:rPr lang="en-GB" sz="1600" b="0" i="0" kern="1200" dirty="0">
                <a:solidFill>
                  <a:schemeClr val="tx1"/>
                </a:solidFill>
                <a:effectLst/>
                <a:latin typeface="+mn-lt"/>
                <a:ea typeface="+mn-ea"/>
                <a:cs typeface="+mn-cs"/>
              </a:rPr>
              <a:t>If you are using the Maven build system, you should prefer the "Test" suffix over "Tests". The Maven build system (via its </a:t>
            </a:r>
            <a:r>
              <a:rPr lang="en-GB" sz="1600" b="0" i="0" kern="1200" dirty="0" err="1">
                <a:solidFill>
                  <a:schemeClr val="tx1"/>
                </a:solidFill>
                <a:effectLst/>
                <a:latin typeface="+mn-lt"/>
                <a:ea typeface="+mn-ea"/>
                <a:cs typeface="+mn-cs"/>
              </a:rPr>
              <a:t>surfire</a:t>
            </a:r>
            <a:r>
              <a:rPr lang="en-GB" sz="1600" b="0" i="0" kern="1200" dirty="0">
                <a:solidFill>
                  <a:schemeClr val="tx1"/>
                </a:solidFill>
                <a:effectLst/>
                <a:latin typeface="+mn-lt"/>
                <a:ea typeface="+mn-ea"/>
                <a:cs typeface="+mn-cs"/>
              </a:rPr>
              <a:t> plug-in) automatically includes such classes in its test scope.</a:t>
            </a:r>
          </a:p>
          <a:p>
            <a:endParaRPr lang="en-GB" sz="1600" b="0" i="0" kern="1200" dirty="0">
              <a:solidFill>
                <a:schemeClr val="tx1"/>
              </a:solidFill>
              <a:effectLst/>
              <a:latin typeface="+mn-lt"/>
              <a:ea typeface="+mn-ea"/>
              <a:cs typeface="+mn-cs"/>
            </a:endParaRPr>
          </a:p>
          <a:p>
            <a:pPr>
              <a:lnSpc>
                <a:spcPct val="100000"/>
              </a:lnSpc>
            </a:pPr>
            <a:r>
              <a:rPr lang="en-US" dirty="0"/>
              <a:t>Generally, a passing test should </a:t>
            </a:r>
            <a:r>
              <a:rPr lang="en-US" dirty="0">
                <a:solidFill>
                  <a:schemeClr val="tx2">
                    <a:lumMod val="75000"/>
                  </a:schemeClr>
                </a:solidFill>
              </a:rPr>
              <a:t>never </a:t>
            </a:r>
            <a:r>
              <a:rPr lang="en-US" dirty="0"/>
              <a:t>be removed.</a:t>
            </a:r>
          </a:p>
          <a:p>
            <a:pPr lvl="1">
              <a:lnSpc>
                <a:spcPct val="100000"/>
              </a:lnSpc>
            </a:pPr>
            <a:r>
              <a:rPr lang="en-US" dirty="0"/>
              <a:t>- These tests make sure that code changes don't break working code.</a:t>
            </a:r>
          </a:p>
          <a:p>
            <a:pPr>
              <a:lnSpc>
                <a:spcPct val="100000"/>
              </a:lnSpc>
            </a:pPr>
            <a:r>
              <a:rPr lang="en-US" dirty="0"/>
              <a:t>A passing test should only be changed to make it more readable.</a:t>
            </a:r>
          </a:p>
          <a:p>
            <a:pPr>
              <a:lnSpc>
                <a:spcPct val="100000"/>
              </a:lnSpc>
            </a:pPr>
            <a:r>
              <a:rPr lang="en-US" dirty="0"/>
              <a:t>When tests don't pass, it usually means there are conflicting requirements.</a:t>
            </a:r>
          </a:p>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22</a:t>
            </a:fld>
            <a:endParaRPr lang="en-US" dirty="0"/>
          </a:p>
        </p:txBody>
      </p:sp>
    </p:spTree>
    <p:extLst>
      <p:ext uri="{BB962C8B-B14F-4D97-AF65-F5344CB8AC3E}">
        <p14:creationId xmlns:p14="http://schemas.microsoft.com/office/powerpoint/2010/main" val="19372138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Autofit/>
          </a:bodyPr>
          <a:lstStyle/>
          <a:p>
            <a:pPr marL="228600" marR="0" lvl="0" indent="-228600" algn="l" defTabSz="1218987" rtl="0" eaLnBrk="1" fontAlgn="auto" latinLnBrk="0" hangingPunct="1">
              <a:lnSpc>
                <a:spcPct val="100000"/>
              </a:lnSpc>
              <a:spcBef>
                <a:spcPts val="0"/>
              </a:spcBef>
              <a:spcAft>
                <a:spcPts val="0"/>
              </a:spcAft>
              <a:buClrTx/>
              <a:buSzTx/>
              <a:buFont typeface="+mj-lt"/>
              <a:buAutoNum type="arabicPeriod"/>
              <a:tabLst/>
              <a:defRPr/>
            </a:pPr>
            <a:r>
              <a:rPr lang="en-GB" sz="1200" b="0" i="0" kern="1200" dirty="0">
                <a:solidFill>
                  <a:schemeClr val="tx1"/>
                </a:solidFill>
                <a:effectLst/>
              </a:rPr>
              <a:t>TDD approach. Create your test case before anything else.</a:t>
            </a:r>
          </a:p>
          <a:p>
            <a:pPr marL="228600" marR="0" lvl="0" indent="-228600" algn="l" defTabSz="1218987" rtl="0" eaLnBrk="1" fontAlgn="auto" latinLnBrk="0" hangingPunct="1">
              <a:lnSpc>
                <a:spcPct val="100000"/>
              </a:lnSpc>
              <a:spcBef>
                <a:spcPts val="0"/>
              </a:spcBef>
              <a:spcAft>
                <a:spcPts val="0"/>
              </a:spcAft>
              <a:buClrTx/>
              <a:buSzTx/>
              <a:buFont typeface="+mj-lt"/>
              <a:buAutoNum type="arabicPeriod"/>
              <a:tabLst/>
              <a:defRPr/>
            </a:pPr>
            <a:r>
              <a:rPr lang="en-GB" sz="1200" b="0" i="0" kern="1200" dirty="0">
                <a:solidFill>
                  <a:schemeClr val="tx1"/>
                </a:solidFill>
                <a:effectLst/>
              </a:rPr>
              <a:t>Avoid writing test cases that can cause impact</a:t>
            </a:r>
          </a:p>
          <a:p>
            <a:pPr marL="228600" marR="0" lvl="0" indent="-228600" algn="l" defTabSz="1218987" rtl="0" eaLnBrk="1" fontAlgn="auto" latinLnBrk="0" hangingPunct="1">
              <a:lnSpc>
                <a:spcPct val="100000"/>
              </a:lnSpc>
              <a:spcBef>
                <a:spcPts val="0"/>
              </a:spcBef>
              <a:spcAft>
                <a:spcPts val="0"/>
              </a:spcAft>
              <a:buClrTx/>
              <a:buSzTx/>
              <a:buFont typeface="+mj-lt"/>
              <a:buAutoNum type="arabicPeriod"/>
              <a:tabLst/>
              <a:defRPr/>
            </a:pPr>
            <a:r>
              <a:rPr lang="en-GB" sz="1200" b="0" i="0" kern="1200" dirty="0">
                <a:solidFill>
                  <a:schemeClr val="tx1"/>
                </a:solidFill>
                <a:effectLst/>
              </a:rPr>
              <a:t>Never skip tests</a:t>
            </a:r>
          </a:p>
          <a:p>
            <a:pPr marL="228600" marR="0" lvl="0" indent="-228600" algn="l" defTabSz="1218987" rtl="0" eaLnBrk="1" fontAlgn="auto" latinLnBrk="0" hangingPunct="1">
              <a:lnSpc>
                <a:spcPct val="100000"/>
              </a:lnSpc>
              <a:spcBef>
                <a:spcPts val="0"/>
              </a:spcBef>
              <a:spcAft>
                <a:spcPts val="0"/>
              </a:spcAft>
              <a:buClrTx/>
              <a:buSzTx/>
              <a:buFont typeface="+mj-lt"/>
              <a:buAutoNum type="arabicPeriod"/>
              <a:tabLst/>
              <a:defRPr/>
            </a:pPr>
            <a:r>
              <a:rPr lang="en-GB" sz="1200" b="0" i="0" kern="1200" dirty="0">
                <a:solidFill>
                  <a:schemeClr val="tx1"/>
                </a:solidFill>
                <a:effectLst/>
              </a:rPr>
              <a:t>Sensible Test Case names!</a:t>
            </a:r>
          </a:p>
          <a:p>
            <a:pPr marL="406400" lvl="1" indent="-228600">
              <a:buFont typeface="+mj-lt"/>
              <a:buAutoNum type="arabicPeriod"/>
            </a:pPr>
            <a:r>
              <a:rPr lang="en-GB" sz="1200" b="0" i="0" kern="1200" dirty="0">
                <a:solidFill>
                  <a:schemeClr val="tx1"/>
                </a:solidFill>
                <a:effectLst/>
              </a:rPr>
              <a:t>Create Order Implementation</a:t>
            </a:r>
          </a:p>
          <a:p>
            <a:pPr marL="406400" lvl="1" indent="-228600">
              <a:buFont typeface="+mj-lt"/>
              <a:buAutoNum type="arabicPeriod"/>
            </a:pPr>
            <a:r>
              <a:rPr lang="en-GB" sz="1200" b="0" i="0" kern="1200" dirty="0">
                <a:solidFill>
                  <a:schemeClr val="tx1"/>
                </a:solidFill>
                <a:effectLst/>
              </a:rPr>
              <a:t>Create Order Test Case</a:t>
            </a:r>
          </a:p>
          <a:p>
            <a:pPr marL="228600" marR="0" lvl="0" indent="-228600" algn="l" defTabSz="1218987" rtl="0" eaLnBrk="1" fontAlgn="auto" latinLnBrk="0" hangingPunct="1">
              <a:lnSpc>
                <a:spcPct val="100000"/>
              </a:lnSpc>
              <a:spcBef>
                <a:spcPts val="0"/>
              </a:spcBef>
              <a:spcAft>
                <a:spcPts val="0"/>
              </a:spcAft>
              <a:buClrTx/>
              <a:buSzTx/>
              <a:buFont typeface="+mj-lt"/>
              <a:buAutoNum type="arabicPeriod"/>
              <a:tabLst/>
              <a:defRPr/>
            </a:pPr>
            <a:r>
              <a:rPr lang="en-GB" sz="1200" b="0" i="0" kern="1200" dirty="0">
                <a:solidFill>
                  <a:schemeClr val="tx1"/>
                </a:solidFill>
                <a:effectLst/>
              </a:rPr>
              <a:t>Always aim to do one assertion for each test method</a:t>
            </a:r>
          </a:p>
          <a:p>
            <a:pPr marL="228600" marR="0" lvl="0" indent="-228600" algn="l" defTabSz="1218987" rtl="0" eaLnBrk="1" fontAlgn="auto" latinLnBrk="0" hangingPunct="1">
              <a:lnSpc>
                <a:spcPct val="100000"/>
              </a:lnSpc>
              <a:spcBef>
                <a:spcPts val="0"/>
              </a:spcBef>
              <a:spcAft>
                <a:spcPts val="0"/>
              </a:spcAft>
              <a:buClrTx/>
              <a:buSzTx/>
              <a:buFont typeface="+mj-lt"/>
              <a:buAutoNum type="arabicPeriod"/>
              <a:tabLst/>
              <a:defRPr/>
            </a:pPr>
            <a:r>
              <a:rPr lang="en-GB" sz="1200" b="0" i="0" kern="1200" dirty="0">
                <a:solidFill>
                  <a:schemeClr val="tx1"/>
                </a:solidFill>
                <a:effectLst/>
              </a:rPr>
              <a:t>Assertions, maximize it!</a:t>
            </a:r>
          </a:p>
          <a:p>
            <a:pPr marL="406400" lvl="1" indent="-228600">
              <a:buFont typeface="+mj-lt"/>
              <a:buAutoNum type="arabicPeriod"/>
            </a:pPr>
            <a:r>
              <a:rPr lang="en-GB" sz="1200" b="0" i="0" kern="1200" dirty="0">
                <a:solidFill>
                  <a:schemeClr val="tx1"/>
                </a:solidFill>
                <a:effectLst/>
              </a:rPr>
              <a:t>The JUnit Assert package has a lot of methods that can be used to do test cases. Combine this with a </a:t>
            </a:r>
            <a:r>
              <a:rPr lang="en-GB" sz="1200" b="0" i="0" kern="1200" dirty="0" err="1">
                <a:solidFill>
                  <a:schemeClr val="tx1"/>
                </a:solidFill>
                <a:effectLst/>
              </a:rPr>
              <a:t>hamcrest</a:t>
            </a:r>
            <a:r>
              <a:rPr lang="en-GB" sz="1200" b="0" i="0" kern="1200" dirty="0">
                <a:solidFill>
                  <a:schemeClr val="tx1"/>
                </a:solidFill>
                <a:effectLst/>
              </a:rPr>
              <a:t> and you get an extremely powerful </a:t>
            </a:r>
            <a:r>
              <a:rPr lang="en-GB" sz="1200" b="0" i="0" kern="1200" dirty="0" err="1">
                <a:solidFill>
                  <a:schemeClr val="tx1"/>
                </a:solidFill>
                <a:effectLst/>
              </a:rPr>
              <a:t>api</a:t>
            </a:r>
            <a:r>
              <a:rPr lang="en-GB" sz="1200" b="0" i="0" kern="1200" dirty="0">
                <a:solidFill>
                  <a:schemeClr val="tx1"/>
                </a:solidFill>
                <a:effectLst/>
              </a:rPr>
              <a:t> that uses pattern matching utilities.</a:t>
            </a:r>
          </a:p>
          <a:p>
            <a:pPr marL="228600" marR="0" lvl="0" indent="-228600" algn="l" defTabSz="1218987" rtl="0" eaLnBrk="1" fontAlgn="auto" latinLnBrk="0" hangingPunct="1">
              <a:lnSpc>
                <a:spcPct val="100000"/>
              </a:lnSpc>
              <a:spcBef>
                <a:spcPts val="0"/>
              </a:spcBef>
              <a:spcAft>
                <a:spcPts val="0"/>
              </a:spcAft>
              <a:buClrTx/>
              <a:buSzTx/>
              <a:buFont typeface="+mj-lt"/>
              <a:buAutoNum type="arabicPeriod"/>
              <a:tabLst/>
              <a:defRPr/>
            </a:pPr>
            <a:r>
              <a:rPr lang="en-GB" sz="1200" b="0" i="0" kern="1200" dirty="0">
                <a:solidFill>
                  <a:schemeClr val="tx1"/>
                </a:solidFill>
                <a:effectLst/>
              </a:rPr>
              <a:t>Test code is separated from Production / release code</a:t>
            </a:r>
          </a:p>
          <a:p>
            <a:pPr marL="228600" marR="0" lvl="0" indent="-228600" algn="l" defTabSz="1218987" rtl="0" eaLnBrk="1" fontAlgn="auto" latinLnBrk="0" hangingPunct="1">
              <a:lnSpc>
                <a:spcPct val="100000"/>
              </a:lnSpc>
              <a:spcBef>
                <a:spcPts val="0"/>
              </a:spcBef>
              <a:spcAft>
                <a:spcPts val="0"/>
              </a:spcAft>
              <a:buClrTx/>
              <a:buSzTx/>
              <a:buFont typeface="+mj-lt"/>
              <a:buAutoNum type="arabicPeriod"/>
              <a:tabLst/>
              <a:defRPr/>
            </a:pPr>
            <a:r>
              <a:rPr lang="en-GB" sz="1200" b="0" i="0" kern="1200" dirty="0">
                <a:solidFill>
                  <a:schemeClr val="tx1"/>
                </a:solidFill>
                <a:effectLst/>
              </a:rPr>
              <a:t>Make use of @Before, @After – Never construct the test case class</a:t>
            </a:r>
          </a:p>
          <a:p>
            <a:pPr marL="228600" marR="0" lvl="0" indent="-228600" algn="l" defTabSz="1218987" rtl="0" eaLnBrk="1" fontAlgn="auto" latinLnBrk="0" hangingPunct="1">
              <a:lnSpc>
                <a:spcPct val="100000"/>
              </a:lnSpc>
              <a:spcBef>
                <a:spcPts val="0"/>
              </a:spcBef>
              <a:spcAft>
                <a:spcPts val="0"/>
              </a:spcAft>
              <a:buClrTx/>
              <a:buSzTx/>
              <a:buFont typeface="+mj-lt"/>
              <a:buAutoNum type="arabicPeriod"/>
              <a:tabLst/>
              <a:defRPr/>
            </a:pPr>
            <a:r>
              <a:rPr lang="en-GB" sz="1200" b="0" i="0" kern="1200" dirty="0">
                <a:solidFill>
                  <a:schemeClr val="tx1"/>
                </a:solidFill>
                <a:effectLst/>
              </a:rPr>
              <a:t>Don’t just pass the test just for the sake of passing it!</a:t>
            </a:r>
          </a:p>
          <a:p>
            <a:pPr marL="228600" marR="0" lvl="0" indent="-228600" algn="l" defTabSz="1218987" rtl="0" eaLnBrk="1" fontAlgn="auto" latinLnBrk="0" hangingPunct="1">
              <a:lnSpc>
                <a:spcPct val="100000"/>
              </a:lnSpc>
              <a:spcBef>
                <a:spcPts val="0"/>
              </a:spcBef>
              <a:spcAft>
                <a:spcPts val="0"/>
              </a:spcAft>
              <a:buClrTx/>
              <a:buSzTx/>
              <a:buFont typeface="+mj-lt"/>
              <a:buAutoNum type="arabicPeriod"/>
              <a:tabLst/>
              <a:defRPr/>
            </a:pPr>
            <a:r>
              <a:rPr lang="en-GB" sz="1200" b="0" i="0" kern="1200" dirty="0">
                <a:solidFill>
                  <a:schemeClr val="tx1"/>
                </a:solidFill>
                <a:effectLst/>
              </a:rPr>
              <a:t>Do not write your own catch blocks that exist only to pass a test</a:t>
            </a:r>
          </a:p>
          <a:p>
            <a:pPr marL="228600" marR="0" lvl="0" indent="-228600" algn="l" defTabSz="1218987" rtl="0" eaLnBrk="1" fontAlgn="auto" latinLnBrk="0" hangingPunct="1">
              <a:lnSpc>
                <a:spcPct val="100000"/>
              </a:lnSpc>
              <a:spcBef>
                <a:spcPts val="0"/>
              </a:spcBef>
              <a:spcAft>
                <a:spcPts val="0"/>
              </a:spcAft>
              <a:buClrTx/>
              <a:buSzTx/>
              <a:buFont typeface="+mj-lt"/>
              <a:buAutoNum type="arabicPeriod"/>
              <a:tabLst/>
              <a:defRPr/>
            </a:pPr>
            <a:r>
              <a:rPr lang="en-GB" sz="1200" b="0" i="0" kern="1200" dirty="0">
                <a:solidFill>
                  <a:schemeClr val="tx1"/>
                </a:solidFill>
                <a:effectLst/>
              </a:rPr>
              <a:t>Do not write your own catch blocks that exist only to print a stack trace</a:t>
            </a:r>
          </a:p>
          <a:p>
            <a:pPr marL="228600" marR="0" lvl="0" indent="-228600" algn="l" defTabSz="1218987" rtl="0" eaLnBrk="1" fontAlgn="auto" latinLnBrk="0" hangingPunct="1">
              <a:lnSpc>
                <a:spcPct val="100000"/>
              </a:lnSpc>
              <a:spcBef>
                <a:spcPts val="0"/>
              </a:spcBef>
              <a:spcAft>
                <a:spcPts val="0"/>
              </a:spcAft>
              <a:buClrTx/>
              <a:buSzTx/>
              <a:buFont typeface="+mj-lt"/>
              <a:buAutoNum type="arabicPeriod"/>
              <a:tabLst/>
              <a:defRPr/>
            </a:pPr>
            <a:r>
              <a:rPr lang="en-GB" sz="1200" b="0" i="0" kern="1200" dirty="0">
                <a:solidFill>
                  <a:schemeClr val="tx1"/>
                </a:solidFill>
                <a:effectLst/>
              </a:rPr>
              <a:t>Avoid the Threads </a:t>
            </a:r>
            <a:r>
              <a:rPr lang="en-GB" sz="1200" b="0" i="0" kern="1200" dirty="0" err="1">
                <a:solidFill>
                  <a:schemeClr val="tx1"/>
                </a:solidFill>
                <a:effectLst/>
              </a:rPr>
              <a:t>sa</a:t>
            </a:r>
            <a:r>
              <a:rPr lang="en-GB" sz="1200" b="0" i="0" kern="1200" dirty="0">
                <a:solidFill>
                  <a:schemeClr val="tx1"/>
                </a:solidFill>
                <a:effectLst/>
              </a:rPr>
              <a:t> much as possible</a:t>
            </a:r>
          </a:p>
          <a:p>
            <a:pPr marL="228600" marR="0" lvl="0" indent="-228600" algn="l" defTabSz="1218987" rtl="0" eaLnBrk="1" fontAlgn="auto" latinLnBrk="0" hangingPunct="1">
              <a:lnSpc>
                <a:spcPct val="100000"/>
              </a:lnSpc>
              <a:spcBef>
                <a:spcPts val="0"/>
              </a:spcBef>
              <a:spcAft>
                <a:spcPts val="0"/>
              </a:spcAft>
              <a:buClrTx/>
              <a:buSzTx/>
              <a:buFont typeface="+mj-lt"/>
              <a:buAutoNum type="arabicPeriod"/>
              <a:tabLst/>
              <a:defRPr/>
            </a:pPr>
            <a:r>
              <a:rPr lang="en-GB" sz="1200" b="0" i="0" kern="1200" dirty="0">
                <a:solidFill>
                  <a:schemeClr val="tx1"/>
                </a:solidFill>
                <a:effectLst/>
              </a:rPr>
              <a:t>Maven or </a:t>
            </a:r>
            <a:r>
              <a:rPr lang="en-GB" sz="1200" b="0" i="0" kern="1200" dirty="0" err="1">
                <a:solidFill>
                  <a:schemeClr val="tx1"/>
                </a:solidFill>
                <a:effectLst/>
              </a:rPr>
              <a:t>Gradle</a:t>
            </a:r>
            <a:r>
              <a:rPr lang="en-GB" sz="1200" b="0" i="0" kern="1200" dirty="0">
                <a:solidFill>
                  <a:schemeClr val="tx1"/>
                </a:solidFill>
                <a:effectLst/>
              </a:rPr>
              <a:t> – Build tools to automate</a:t>
            </a:r>
          </a:p>
          <a:p>
            <a:pPr marL="228600" marR="0" lvl="0" indent="-228600" algn="l" defTabSz="1218987" rtl="0" eaLnBrk="1" fontAlgn="auto" latinLnBrk="0" hangingPunct="1">
              <a:lnSpc>
                <a:spcPct val="100000"/>
              </a:lnSpc>
              <a:spcBef>
                <a:spcPts val="0"/>
              </a:spcBef>
              <a:spcAft>
                <a:spcPts val="0"/>
              </a:spcAft>
              <a:buClrTx/>
              <a:buSzTx/>
              <a:buFont typeface="+mj-lt"/>
              <a:buAutoNum type="arabicPeriod"/>
              <a:tabLst/>
              <a:defRPr/>
            </a:pPr>
            <a:r>
              <a:rPr lang="en-GB" sz="1200" b="0" i="0" kern="1200" dirty="0">
                <a:solidFill>
                  <a:schemeClr val="tx1"/>
                </a:solidFill>
                <a:effectLst/>
              </a:rPr>
              <a:t>Test Case Coverage and report using </a:t>
            </a:r>
            <a:r>
              <a:rPr lang="en-GB" sz="1200" b="0" i="0" kern="1200" dirty="0" err="1">
                <a:solidFill>
                  <a:schemeClr val="tx1"/>
                </a:solidFill>
                <a:effectLst/>
              </a:rPr>
              <a:t>surefire</a:t>
            </a:r>
            <a:r>
              <a:rPr lang="en-GB" sz="1200" b="0" i="0" kern="1200" dirty="0">
                <a:solidFill>
                  <a:schemeClr val="tx1"/>
                </a:solidFill>
                <a:effectLst/>
              </a:rPr>
              <a:t> plugin</a:t>
            </a:r>
          </a:p>
          <a:p>
            <a:pPr marL="228600" marR="0" lvl="0" indent="-228600" algn="l" defTabSz="1218987" rtl="0" eaLnBrk="1" fontAlgn="auto" latinLnBrk="0" hangingPunct="1">
              <a:lnSpc>
                <a:spcPct val="100000"/>
              </a:lnSpc>
              <a:spcBef>
                <a:spcPts val="0"/>
              </a:spcBef>
              <a:spcAft>
                <a:spcPts val="0"/>
              </a:spcAft>
              <a:buClrTx/>
              <a:buSzTx/>
              <a:buFont typeface="+mj-lt"/>
              <a:buAutoNum type="arabicPeriod"/>
              <a:tabLst/>
              <a:defRPr/>
            </a:pPr>
            <a:r>
              <a:rPr lang="en-GB" sz="1200" b="0" i="0" kern="1200" dirty="0">
                <a:solidFill>
                  <a:schemeClr val="tx1"/>
                </a:solidFill>
                <a:effectLst/>
              </a:rPr>
              <a:t>The 80% test coverage rule</a:t>
            </a:r>
          </a:p>
          <a:p>
            <a:pPr marL="228600" marR="0" lvl="0" indent="-228600" algn="l" defTabSz="1218987" rtl="0" eaLnBrk="1" fontAlgn="auto" latinLnBrk="0" hangingPunct="1">
              <a:lnSpc>
                <a:spcPct val="100000"/>
              </a:lnSpc>
              <a:spcBef>
                <a:spcPts val="0"/>
              </a:spcBef>
              <a:spcAft>
                <a:spcPts val="0"/>
              </a:spcAft>
              <a:buClrTx/>
              <a:buSzTx/>
              <a:buFont typeface="+mj-lt"/>
              <a:buAutoNum type="arabicPeriod"/>
              <a:tabLst/>
              <a:defRPr/>
            </a:pPr>
            <a:r>
              <a:rPr lang="en-GB" sz="1200" b="0" i="0" kern="1200" dirty="0">
                <a:solidFill>
                  <a:schemeClr val="tx1"/>
                </a:solidFill>
                <a:effectLst/>
              </a:rPr>
              <a:t>Mock your data!</a:t>
            </a:r>
          </a:p>
          <a:p>
            <a:pPr marL="228600" marR="0" lvl="0" indent="-228600" algn="l" defTabSz="1218987" rtl="0" eaLnBrk="1" fontAlgn="auto" latinLnBrk="0" hangingPunct="1">
              <a:lnSpc>
                <a:spcPct val="100000"/>
              </a:lnSpc>
              <a:spcBef>
                <a:spcPts val="0"/>
              </a:spcBef>
              <a:spcAft>
                <a:spcPts val="0"/>
              </a:spcAft>
              <a:buClrTx/>
              <a:buSzTx/>
              <a:buFont typeface="+mj-lt"/>
              <a:buAutoNum type="arabicPeriod"/>
              <a:tabLst/>
              <a:defRPr/>
            </a:pPr>
            <a:r>
              <a:rPr lang="en-GB" sz="1200" b="0" i="0" kern="1200" dirty="0">
                <a:solidFill>
                  <a:schemeClr val="tx1"/>
                </a:solidFill>
                <a:effectLst/>
              </a:rPr>
              <a:t>The General Tip: Keep tests small and fast</a:t>
            </a:r>
          </a:p>
          <a:p>
            <a:endParaRPr lang="en-US" sz="1200"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23</a:t>
            </a:fld>
            <a:endParaRPr lang="en-US" dirty="0"/>
          </a:p>
        </p:txBody>
      </p:sp>
    </p:spTree>
    <p:extLst>
      <p:ext uri="{BB962C8B-B14F-4D97-AF65-F5344CB8AC3E}">
        <p14:creationId xmlns:p14="http://schemas.microsoft.com/office/powerpoint/2010/main" val="24681582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Shape 341"/>
          <p:cNvSpPr txBox="1">
            <a:spLocks noGrp="1"/>
          </p:cNvSpPr>
          <p:nvPr>
            <p:ph type="body" idx="1"/>
          </p:nvPr>
        </p:nvSpPr>
        <p:spPr>
          <a:xfrm>
            <a:off x="381000" y="4343400"/>
            <a:ext cx="60960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Calibri"/>
              <a:buNone/>
            </a:pPr>
            <a:endParaRPr sz="1600" b="0" i="0" u="none" strike="noStrike" cap="none">
              <a:solidFill>
                <a:schemeClr val="dk1"/>
              </a:solidFill>
              <a:latin typeface="Calibri"/>
              <a:ea typeface="Calibri"/>
              <a:cs typeface="Calibri"/>
              <a:sym typeface="Calibri"/>
            </a:endParaRPr>
          </a:p>
        </p:txBody>
      </p:sp>
      <p:sp>
        <p:nvSpPr>
          <p:cNvPr id="342" name="Shape 3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32892433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pPr rtl="0"/>
            <a:r>
              <a:rPr lang="en-GB" sz="1600" b="0" i="0" kern="1200" dirty="0">
                <a:solidFill>
                  <a:schemeClr val="tx1"/>
                </a:solidFill>
                <a:effectLst/>
                <a:latin typeface="+mn-lt"/>
                <a:ea typeface="+mn-ea"/>
                <a:cs typeface="+mn-cs"/>
              </a:rPr>
              <a:t>A </a:t>
            </a:r>
            <a:r>
              <a:rPr lang="en-GB" sz="1600" b="0" i="1" kern="1200" dirty="0">
                <a:solidFill>
                  <a:schemeClr val="tx1"/>
                </a:solidFill>
                <a:effectLst/>
                <a:latin typeface="+mn-lt"/>
                <a:ea typeface="+mn-ea"/>
                <a:cs typeface="+mn-cs"/>
              </a:rPr>
              <a:t>dummy object</a:t>
            </a:r>
            <a:r>
              <a:rPr lang="en-GB" sz="1600" b="0" i="0" kern="1200" dirty="0">
                <a:solidFill>
                  <a:schemeClr val="tx1"/>
                </a:solidFill>
                <a:effectLst/>
                <a:latin typeface="+mn-lt"/>
                <a:ea typeface="+mn-ea"/>
                <a:cs typeface="+mn-cs"/>
              </a:rPr>
              <a:t> is passed around but never used, i.e., its methods are never called. Such an object can for example be used to fill the parameter list of a method.</a:t>
            </a:r>
          </a:p>
          <a:p>
            <a:pPr rtl="0"/>
            <a:r>
              <a:rPr lang="en-GB" sz="1600" b="0" i="1" kern="1200" dirty="0">
                <a:solidFill>
                  <a:schemeClr val="tx1"/>
                </a:solidFill>
                <a:effectLst/>
                <a:latin typeface="+mn-lt"/>
                <a:ea typeface="+mn-ea"/>
                <a:cs typeface="+mn-cs"/>
              </a:rPr>
              <a:t>Fake</a:t>
            </a:r>
            <a:r>
              <a:rPr lang="en-GB" sz="1600" b="0" i="0" kern="1200" dirty="0">
                <a:solidFill>
                  <a:schemeClr val="tx1"/>
                </a:solidFill>
                <a:effectLst/>
                <a:latin typeface="+mn-lt"/>
                <a:ea typeface="+mn-ea"/>
                <a:cs typeface="+mn-cs"/>
              </a:rPr>
              <a:t> objects have working implementations, but are usually simplified. For example, they use an in memory database and not a real database.</a:t>
            </a:r>
          </a:p>
          <a:p>
            <a:pPr rtl="0"/>
            <a:r>
              <a:rPr lang="en-GB" sz="1600" b="0" i="0" kern="1200" dirty="0">
                <a:solidFill>
                  <a:schemeClr val="tx1"/>
                </a:solidFill>
                <a:effectLst/>
                <a:latin typeface="+mn-lt"/>
                <a:ea typeface="+mn-ea"/>
                <a:cs typeface="+mn-cs"/>
              </a:rPr>
              <a:t>A </a:t>
            </a:r>
            <a:r>
              <a:rPr lang="en-GB" sz="1600" b="0" i="1" kern="1200" dirty="0">
                <a:solidFill>
                  <a:schemeClr val="tx1"/>
                </a:solidFill>
                <a:effectLst/>
                <a:latin typeface="+mn-lt"/>
                <a:ea typeface="+mn-ea"/>
                <a:cs typeface="+mn-cs"/>
              </a:rPr>
              <a:t>stub</a:t>
            </a:r>
            <a:r>
              <a:rPr lang="en-GB" sz="1600" b="0" i="0" kern="1200" dirty="0">
                <a:solidFill>
                  <a:schemeClr val="tx1"/>
                </a:solidFill>
                <a:effectLst/>
                <a:latin typeface="+mn-lt"/>
                <a:ea typeface="+mn-ea"/>
                <a:cs typeface="+mn-cs"/>
              </a:rPr>
              <a:t> class is an partial implementation for an interface or class with the purpose of using an instance of this stub class during testing. Stubs usually do responding at all to anything outside what’s programmed in for the test. Stubs may also record information about calls</a:t>
            </a:r>
          </a:p>
          <a:p>
            <a:pPr rtl="0"/>
            <a:r>
              <a:rPr lang="en-GB" sz="1600" b="0" i="0" kern="1200" dirty="0">
                <a:solidFill>
                  <a:schemeClr val="tx1"/>
                </a:solidFill>
                <a:effectLst/>
                <a:latin typeface="+mn-lt"/>
                <a:ea typeface="+mn-ea"/>
                <a:cs typeface="+mn-cs"/>
              </a:rPr>
              <a:t>A </a:t>
            </a:r>
            <a:r>
              <a:rPr lang="en-GB" sz="1600" b="0" i="1" kern="1200" dirty="0">
                <a:solidFill>
                  <a:schemeClr val="tx1"/>
                </a:solidFill>
                <a:effectLst/>
                <a:latin typeface="+mn-lt"/>
                <a:ea typeface="+mn-ea"/>
                <a:cs typeface="+mn-cs"/>
              </a:rPr>
              <a:t>mock object</a:t>
            </a:r>
            <a:r>
              <a:rPr lang="en-GB" sz="1600" b="0" i="0" kern="1200" dirty="0">
                <a:solidFill>
                  <a:schemeClr val="tx1"/>
                </a:solidFill>
                <a:effectLst/>
                <a:latin typeface="+mn-lt"/>
                <a:ea typeface="+mn-ea"/>
                <a:cs typeface="+mn-cs"/>
              </a:rPr>
              <a:t> is a dummy implementation for an interface or a class in which you define the output of certain method calls.</a:t>
            </a:r>
          </a:p>
          <a:p>
            <a:pPr rtl="0"/>
            <a:r>
              <a:rPr lang="en-GB" sz="1600" b="0" i="0" kern="1200" dirty="0">
                <a:solidFill>
                  <a:schemeClr val="tx1"/>
                </a:solidFill>
                <a:effectLst/>
                <a:latin typeface="+mn-lt"/>
                <a:ea typeface="+mn-ea"/>
                <a:cs typeface="+mn-cs"/>
              </a:rPr>
              <a:t>Test doubles can be passed to other objects which are tested. Your tests can validate that the class reacts correctly during tests. For example, you can validate if certain methods on the mock object were called. This helps to ensure that you only test the class while running tests and that your tests are not affected by any side effects.</a:t>
            </a:r>
          </a:p>
          <a:p>
            <a:pPr rtl="0"/>
            <a:r>
              <a:rPr lang="en-GB" sz="1600" b="0" i="0" kern="1200" dirty="0">
                <a:solidFill>
                  <a:schemeClr val="tx1"/>
                </a:solidFill>
                <a:effectLst/>
                <a:latin typeface="+mn-lt"/>
                <a:ea typeface="+mn-ea"/>
                <a:cs typeface="+mn-cs"/>
              </a:rPr>
              <a:t>Mock objects are typically configured. Mock objects typically require less code to configure and should therefore be preferred.</a:t>
            </a:r>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25</a:t>
            </a:fld>
            <a:endParaRPr lang="en-US" dirty="0"/>
          </a:p>
        </p:txBody>
      </p:sp>
    </p:spTree>
    <p:extLst>
      <p:ext uri="{BB962C8B-B14F-4D97-AF65-F5344CB8AC3E}">
        <p14:creationId xmlns:p14="http://schemas.microsoft.com/office/powerpoint/2010/main" val="8393928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106363"/>
            <a:ext cx="6096000" cy="3429000"/>
          </a:xfrm>
        </p:spPr>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26</a:t>
            </a:fld>
            <a:endParaRPr lang="en-US" dirty="0"/>
          </a:p>
        </p:txBody>
      </p:sp>
      <p:sp>
        <p:nvSpPr>
          <p:cNvPr id="6" name="Rectangle 3"/>
          <p:cNvSpPr>
            <a:spLocks noGrp="1" noChangeArrowheads="1"/>
          </p:cNvSpPr>
          <p:nvPr>
            <p:ph type="body" idx="1"/>
          </p:nvPr>
        </p:nvSpPr>
        <p:spPr>
          <a:xfrm>
            <a:off x="381000" y="3534601"/>
            <a:ext cx="6096000" cy="5213397"/>
          </a:xfrm>
          <a:prstGeom prst="rect">
            <a:avLst/>
          </a:prstGeom>
        </p:spPr>
        <p:txBody>
          <a:bodyPr/>
          <a:lstStyle/>
          <a:p>
            <a:pPr>
              <a:lnSpc>
                <a:spcPct val="100000"/>
              </a:lnSpc>
              <a:defRPr/>
            </a:pPr>
            <a:r>
              <a:rPr lang="en-GB" sz="1600" b="0" i="0" kern="1200" dirty="0">
                <a:solidFill>
                  <a:schemeClr val="tx1"/>
                </a:solidFill>
                <a:effectLst/>
                <a:latin typeface="+mn-lt"/>
                <a:ea typeface="+mn-ea"/>
                <a:cs typeface="+mn-cs"/>
              </a:rPr>
              <a:t>A unit test should test a class in isolation. Side effects from other classes or the system should be eliminated if possible. To eliminate these side effects you have to replace dependencies to other classes. This can be done via using replacements for the real dependencies.</a:t>
            </a:r>
            <a:endParaRPr lang="en-US" dirty="0">
              <a:latin typeface="+mn-lt"/>
              <a:ea typeface="+mn-ea"/>
              <a:cs typeface="+mn-cs"/>
            </a:endParaRPr>
          </a:p>
        </p:txBody>
      </p:sp>
    </p:spTree>
    <p:extLst>
      <p:ext uri="{BB962C8B-B14F-4D97-AF65-F5344CB8AC3E}">
        <p14:creationId xmlns:p14="http://schemas.microsoft.com/office/powerpoint/2010/main" val="11402954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2400" dirty="0"/>
              <a:t>There</a:t>
            </a:r>
            <a:r>
              <a:rPr lang="en-GB" sz="2400" baseline="0" dirty="0"/>
              <a:t> are two approaches:</a:t>
            </a:r>
          </a:p>
          <a:p>
            <a:r>
              <a:rPr lang="en-GB" sz="2400" baseline="0" dirty="0"/>
              <a:t>- Manual</a:t>
            </a:r>
          </a:p>
          <a:p>
            <a:r>
              <a:rPr lang="en-GB" sz="2400" baseline="0" dirty="0"/>
              <a:t>- Using Frameworks</a:t>
            </a:r>
            <a:endParaRPr lang="en-GB" sz="2400"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27</a:t>
            </a:fld>
            <a:endParaRPr lang="en-US" dirty="0"/>
          </a:p>
        </p:txBody>
      </p:sp>
    </p:spTree>
    <p:extLst>
      <p:ext uri="{BB962C8B-B14F-4D97-AF65-F5344CB8AC3E}">
        <p14:creationId xmlns:p14="http://schemas.microsoft.com/office/powerpoint/2010/main" val="17736442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399"/>
            <a:ext cx="6096000" cy="4404599"/>
          </a:xfrm>
        </p:spPr>
        <p:txBody>
          <a:bodyPr>
            <a:normAutofit/>
          </a:bodyPr>
          <a:lstStyle/>
          <a:p>
            <a:r>
              <a:rPr lang="en-US" dirty="0"/>
              <a:t>Manually mocked object</a:t>
            </a:r>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28</a:t>
            </a:fld>
            <a:endParaRPr lang="en-US" dirty="0"/>
          </a:p>
        </p:txBody>
      </p:sp>
    </p:spTree>
    <p:extLst>
      <p:ext uri="{BB962C8B-B14F-4D97-AF65-F5344CB8AC3E}">
        <p14:creationId xmlns:p14="http://schemas.microsoft.com/office/powerpoint/2010/main" val="13481931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spcBef>
                <a:spcPts val="800"/>
              </a:spcBef>
            </a:pPr>
            <a:r>
              <a:rPr lang="en-GB" sz="1600" b="0" i="0" kern="1200" dirty="0" err="1">
                <a:solidFill>
                  <a:schemeClr val="tx1"/>
                </a:solidFill>
                <a:effectLst/>
                <a:latin typeface="+mn-lt"/>
                <a:ea typeface="+mn-ea"/>
                <a:cs typeface="+mn-cs"/>
              </a:rPr>
              <a:t>Mockking</a:t>
            </a:r>
            <a:r>
              <a:rPr lang="en-GB" sz="1600" b="0" i="0" kern="1200" dirty="0">
                <a:solidFill>
                  <a:schemeClr val="tx1"/>
                </a:solidFill>
                <a:effectLst/>
                <a:latin typeface="+mn-lt"/>
                <a:ea typeface="+mn-ea"/>
                <a:cs typeface="+mn-cs"/>
              </a:rPr>
              <a:t> </a:t>
            </a:r>
            <a:r>
              <a:rPr lang="en-GB" sz="1600" b="0" i="0" kern="1200" baseline="0" dirty="0">
                <a:solidFill>
                  <a:schemeClr val="tx1"/>
                </a:solidFill>
                <a:effectLst/>
                <a:latin typeface="+mn-lt"/>
                <a:ea typeface="+mn-ea"/>
                <a:cs typeface="+mn-cs"/>
              </a:rPr>
              <a:t>Frameworks :</a:t>
            </a:r>
          </a:p>
          <a:p>
            <a:pPr algn="l">
              <a:spcBef>
                <a:spcPts val="800"/>
              </a:spcBef>
            </a:pPr>
            <a:r>
              <a:rPr lang="en-GB" sz="1600" b="0" i="0" kern="1200" baseline="0" dirty="0">
                <a:solidFill>
                  <a:schemeClr val="tx1"/>
                </a:solidFill>
                <a:effectLst/>
                <a:latin typeface="+mn-lt"/>
                <a:ea typeface="+mn-ea"/>
                <a:cs typeface="+mn-cs"/>
              </a:rPr>
              <a:t>  - </a:t>
            </a:r>
            <a:r>
              <a:rPr lang="en-GB" sz="1600" b="0" i="0" kern="1200" dirty="0" err="1">
                <a:solidFill>
                  <a:schemeClr val="tx1"/>
                </a:solidFill>
                <a:effectLst/>
                <a:latin typeface="+mn-lt"/>
                <a:ea typeface="+mn-ea"/>
                <a:cs typeface="+mn-cs"/>
              </a:rPr>
              <a:t>Mockito</a:t>
            </a:r>
            <a:r>
              <a:rPr lang="en-GB" sz="1600" b="0" i="0" kern="1200" dirty="0">
                <a:solidFill>
                  <a:schemeClr val="tx1"/>
                </a:solidFill>
                <a:effectLst/>
                <a:latin typeface="+mn-lt"/>
                <a:ea typeface="+mn-ea"/>
                <a:cs typeface="+mn-cs"/>
              </a:rPr>
              <a:t>,</a:t>
            </a:r>
          </a:p>
          <a:p>
            <a:pPr algn="l">
              <a:spcBef>
                <a:spcPts val="800"/>
              </a:spcBef>
            </a:pPr>
            <a:r>
              <a:rPr lang="en-GB" sz="1600" b="0" i="0" kern="1200" dirty="0">
                <a:solidFill>
                  <a:schemeClr val="tx1"/>
                </a:solidFill>
                <a:effectLst/>
                <a:latin typeface="+mn-lt"/>
                <a:ea typeface="+mn-ea"/>
                <a:cs typeface="+mn-cs"/>
              </a:rPr>
              <a:t>  - </a:t>
            </a:r>
            <a:r>
              <a:rPr lang="en-GB" dirty="0" err="1"/>
              <a:t>PowerMock</a:t>
            </a:r>
            <a:r>
              <a:rPr lang="en-GB" dirty="0"/>
              <a:t> (extension</a:t>
            </a:r>
            <a:r>
              <a:rPr lang="en-GB" baseline="0" dirty="0"/>
              <a:t> to support, mocking private and static methods, final classes)</a:t>
            </a:r>
            <a:r>
              <a:rPr lang="en-GB" dirty="0"/>
              <a:t>,</a:t>
            </a:r>
          </a:p>
          <a:p>
            <a:pPr algn="l">
              <a:spcBef>
                <a:spcPts val="800"/>
              </a:spcBef>
            </a:pPr>
            <a:r>
              <a:rPr lang="en-GB" dirty="0"/>
              <a:t>  - </a:t>
            </a:r>
            <a:r>
              <a:rPr lang="en-GB" dirty="0" err="1"/>
              <a:t>EasyMock</a:t>
            </a:r>
            <a:r>
              <a:rPr lang="en-GB" dirty="0"/>
              <a:t>,  </a:t>
            </a:r>
          </a:p>
          <a:p>
            <a:pPr algn="l">
              <a:spcBef>
                <a:spcPts val="800"/>
              </a:spcBef>
            </a:pPr>
            <a:r>
              <a:rPr lang="en-GB" dirty="0"/>
              <a:t>  - </a:t>
            </a:r>
            <a:r>
              <a:rPr lang="en-GB" dirty="0" err="1"/>
              <a:t>jmockit</a:t>
            </a:r>
            <a:r>
              <a:rPr lang="en-GB" dirty="0"/>
              <a:t> </a:t>
            </a:r>
            <a:r>
              <a:rPr lang="en-GB" sz="1600" b="0" i="0" kern="1200" dirty="0">
                <a:solidFill>
                  <a:schemeClr val="tx1"/>
                </a:solidFill>
                <a:effectLst/>
                <a:latin typeface="+mn-lt"/>
                <a:ea typeface="+mn-ea"/>
                <a:cs typeface="+mn-cs"/>
              </a:rPr>
              <a:t> </a:t>
            </a:r>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29</a:t>
            </a:fld>
            <a:endParaRPr lang="en-US" dirty="0"/>
          </a:p>
        </p:txBody>
      </p:sp>
    </p:spTree>
    <p:extLst>
      <p:ext uri="{BB962C8B-B14F-4D97-AF65-F5344CB8AC3E}">
        <p14:creationId xmlns:p14="http://schemas.microsoft.com/office/powerpoint/2010/main" val="20865317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fontAlgn="t"/>
            <a:r>
              <a:rPr lang="en-GB" dirty="0"/>
              <a:t>Annotations’ Descriptions</a:t>
            </a:r>
          </a:p>
          <a:p>
            <a:pPr fontAlgn="t"/>
            <a:endParaRPr lang="en-GB" dirty="0"/>
          </a:p>
          <a:p>
            <a:pPr fontAlgn="t"/>
            <a:r>
              <a:rPr lang="en-GB" dirty="0"/>
              <a:t>@Mock</a:t>
            </a:r>
            <a:r>
              <a:rPr lang="en-GB" baseline="0" dirty="0"/>
              <a:t> - mocks a class or interface</a:t>
            </a:r>
          </a:p>
          <a:p>
            <a:pPr fontAlgn="t"/>
            <a:r>
              <a:rPr lang="en-GB" dirty="0"/>
              <a:t>@Spy - </a:t>
            </a:r>
            <a:r>
              <a:rPr lang="en-GB" sz="1600" b="0" i="0" kern="1200" dirty="0">
                <a:solidFill>
                  <a:schemeClr val="tx1"/>
                </a:solidFill>
                <a:effectLst/>
                <a:latin typeface="+mn-lt"/>
                <a:ea typeface="+mn-ea"/>
                <a:cs typeface="+mn-cs"/>
              </a:rPr>
              <a:t>partial mocking, real methods are invoked but still can be verified and stubbed.</a:t>
            </a:r>
          </a:p>
          <a:p>
            <a:pPr fontAlgn="t"/>
            <a:r>
              <a:rPr lang="en-GB" dirty="0"/>
              <a:t>@</a:t>
            </a:r>
            <a:r>
              <a:rPr lang="en-GB" dirty="0" err="1"/>
              <a:t>InjectMocks</a:t>
            </a:r>
            <a:r>
              <a:rPr lang="en-GB" baseline="0" dirty="0"/>
              <a:t> - </a:t>
            </a:r>
            <a:r>
              <a:rPr lang="en-GB" sz="1600" b="0" i="0" kern="1200" baseline="0" dirty="0">
                <a:solidFill>
                  <a:schemeClr val="tx1"/>
                </a:solidFill>
                <a:effectLst/>
                <a:latin typeface="+mn-lt"/>
                <a:ea typeface="+mn-ea"/>
                <a:cs typeface="+mn-cs"/>
              </a:rPr>
              <a:t>m</a:t>
            </a:r>
            <a:r>
              <a:rPr lang="en-GB" sz="1600" b="0" i="0" kern="1200" dirty="0">
                <a:solidFill>
                  <a:schemeClr val="tx1"/>
                </a:solidFill>
                <a:effectLst/>
                <a:latin typeface="+mn-lt"/>
                <a:ea typeface="+mn-ea"/>
                <a:cs typeface="+mn-cs"/>
              </a:rPr>
              <a:t>arks a field on which,</a:t>
            </a:r>
            <a:r>
              <a:rPr lang="en-GB" sz="1600" b="0" i="0" kern="1200" baseline="0" dirty="0">
                <a:solidFill>
                  <a:schemeClr val="tx1"/>
                </a:solidFill>
                <a:effectLst/>
                <a:latin typeface="+mn-lt"/>
                <a:ea typeface="+mn-ea"/>
                <a:cs typeface="+mn-cs"/>
              </a:rPr>
              <a:t> </a:t>
            </a:r>
            <a:r>
              <a:rPr lang="en-GB" sz="1600" b="0" i="0" kern="1200" baseline="0" dirty="0" err="1">
                <a:solidFill>
                  <a:schemeClr val="tx1"/>
                </a:solidFill>
                <a:effectLst/>
                <a:latin typeface="+mn-lt"/>
                <a:ea typeface="+mn-ea"/>
                <a:cs typeface="+mn-cs"/>
              </a:rPr>
              <a:t>Mockito</a:t>
            </a:r>
            <a:r>
              <a:rPr lang="en-GB" sz="1600" b="0" i="0" kern="1200" baseline="0" dirty="0">
                <a:solidFill>
                  <a:schemeClr val="tx1"/>
                </a:solidFill>
                <a:effectLst/>
                <a:latin typeface="+mn-lt"/>
                <a:ea typeface="+mn-ea"/>
                <a:cs typeface="+mn-cs"/>
              </a:rPr>
              <a:t> </a:t>
            </a:r>
            <a:r>
              <a:rPr lang="en-GB" sz="1600" b="0" i="0" kern="1200" dirty="0">
                <a:solidFill>
                  <a:schemeClr val="tx1"/>
                </a:solidFill>
                <a:effectLst/>
                <a:latin typeface="+mn-lt"/>
                <a:ea typeface="+mn-ea"/>
                <a:cs typeface="+mn-cs"/>
              </a:rPr>
              <a:t>will try to inject mocks only either by constructor injection, setter injection, or property injection.</a:t>
            </a:r>
          </a:p>
          <a:p>
            <a:pPr fontAlgn="t"/>
            <a:r>
              <a:rPr lang="en-GB" sz="1600" b="0" i="0" kern="1200" dirty="0">
                <a:solidFill>
                  <a:schemeClr val="tx1"/>
                </a:solidFill>
                <a:effectLst/>
                <a:latin typeface="+mn-lt"/>
                <a:ea typeface="+mn-ea"/>
                <a:cs typeface="+mn-cs"/>
              </a:rPr>
              <a:t>@Captor</a:t>
            </a:r>
            <a:r>
              <a:rPr lang="en-GB" sz="1600" b="0" i="0" kern="1200" baseline="0" dirty="0">
                <a:solidFill>
                  <a:schemeClr val="tx1"/>
                </a:solidFill>
                <a:effectLst/>
                <a:latin typeface="+mn-lt"/>
                <a:ea typeface="+mn-ea"/>
                <a:cs typeface="+mn-cs"/>
              </a:rPr>
              <a:t> - </a:t>
            </a:r>
            <a:r>
              <a:rPr lang="en-GB" sz="1600" b="0" i="0" kern="1200" dirty="0">
                <a:solidFill>
                  <a:schemeClr val="tx1"/>
                </a:solidFill>
                <a:effectLst/>
                <a:latin typeface="+mn-lt"/>
                <a:ea typeface="+mn-ea"/>
                <a:cs typeface="+mn-cs"/>
              </a:rPr>
              <a:t>capture what arguments where called</a:t>
            </a:r>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30</a:t>
            </a:fld>
            <a:endParaRPr lang="en-US" dirty="0"/>
          </a:p>
        </p:txBody>
      </p:sp>
    </p:spTree>
    <p:extLst>
      <p:ext uri="{BB962C8B-B14F-4D97-AF65-F5344CB8AC3E}">
        <p14:creationId xmlns:p14="http://schemas.microsoft.com/office/powerpoint/2010/main" val="21209212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399"/>
            <a:ext cx="6096000" cy="4404599"/>
          </a:xfrm>
        </p:spPr>
        <p:txBody>
          <a:bodyPr>
            <a:normAutofit/>
          </a:bodyPr>
          <a:lstStyle/>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31</a:t>
            </a:fld>
            <a:endParaRPr lang="en-US" dirty="0"/>
          </a:p>
        </p:txBody>
      </p:sp>
    </p:spTree>
    <p:extLst>
      <p:ext uri="{BB962C8B-B14F-4D97-AF65-F5344CB8AC3E}">
        <p14:creationId xmlns:p14="http://schemas.microsoft.com/office/powerpoint/2010/main" val="25546470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noProof="1"/>
              <a:t>A unit test is a piece of code written by a developer that exercises a very small, specific area of functionality of the code being tested.</a:t>
            </a:r>
          </a:p>
          <a:p>
            <a:pPr>
              <a:defRPr/>
            </a:pPr>
            <a:endParaRPr lang="en-US" noProof="1"/>
          </a:p>
          <a:p>
            <a:pPr>
              <a:spcBef>
                <a:spcPct val="40000"/>
              </a:spcBef>
            </a:pPr>
            <a:r>
              <a:rPr lang="en-US" dirty="0"/>
              <a:t>“Program testing can be used to show the presence of bugs but never to show their absence!”</a:t>
            </a:r>
          </a:p>
          <a:p>
            <a:pPr algn="r">
              <a:spcBef>
                <a:spcPct val="40000"/>
              </a:spcBef>
            </a:pPr>
            <a:r>
              <a:rPr lang="en-US" dirty="0" err="1"/>
              <a:t>Edsger</a:t>
            </a:r>
            <a:r>
              <a:rPr lang="en-US" dirty="0"/>
              <a:t> Dijkstra, [1972] </a:t>
            </a:r>
          </a:p>
          <a:p>
            <a:pPr>
              <a:defRPr/>
            </a:pPr>
            <a:endParaRPr lang="en-US" noProof="1"/>
          </a:p>
          <a:p>
            <a:pPr>
              <a:lnSpc>
                <a:spcPct val="100000"/>
              </a:lnSpc>
              <a:defRPr/>
            </a:pPr>
            <a:endParaRPr lang="en-US" dirty="0">
              <a:latin typeface="+mn-lt"/>
              <a:ea typeface="+mn-ea"/>
              <a:cs typeface="+mn-cs"/>
            </a:endParaRPr>
          </a:p>
          <a:p>
            <a:endParaRPr lang="en-GB"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4</a:t>
            </a:fld>
            <a:endParaRPr lang="en-US" dirty="0"/>
          </a:p>
        </p:txBody>
      </p:sp>
    </p:spTree>
    <p:extLst>
      <p:ext uri="{BB962C8B-B14F-4D97-AF65-F5344CB8AC3E}">
        <p14:creationId xmlns:p14="http://schemas.microsoft.com/office/powerpoint/2010/main" val="19676552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399"/>
            <a:ext cx="6096000" cy="4404599"/>
          </a:xfrm>
        </p:spPr>
        <p:txBody>
          <a:bodyPr>
            <a:normAutofit/>
          </a:bodyPr>
          <a:lstStyle/>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32</a:t>
            </a:fld>
            <a:endParaRPr lang="en-US" dirty="0"/>
          </a:p>
        </p:txBody>
      </p:sp>
    </p:spTree>
    <p:extLst>
      <p:ext uri="{BB962C8B-B14F-4D97-AF65-F5344CB8AC3E}">
        <p14:creationId xmlns:p14="http://schemas.microsoft.com/office/powerpoint/2010/main" val="255200157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399"/>
            <a:ext cx="6096000" cy="4404599"/>
          </a:xfrm>
        </p:spPr>
        <p:txBody>
          <a:bodyPr>
            <a:normAutofit/>
          </a:bodyPr>
          <a:lstStyle/>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33</a:t>
            </a:fld>
            <a:endParaRPr lang="en-US" dirty="0"/>
          </a:p>
        </p:txBody>
      </p:sp>
    </p:spTree>
    <p:extLst>
      <p:ext uri="{BB962C8B-B14F-4D97-AF65-F5344CB8AC3E}">
        <p14:creationId xmlns:p14="http://schemas.microsoft.com/office/powerpoint/2010/main" val="420020916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399"/>
            <a:ext cx="6096000" cy="4404599"/>
          </a:xfrm>
        </p:spPr>
        <p:txBody>
          <a:bodyPr>
            <a:normAutofit/>
          </a:bodyPr>
          <a:lstStyle/>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34</a:t>
            </a:fld>
            <a:endParaRPr lang="en-US" dirty="0"/>
          </a:p>
        </p:txBody>
      </p:sp>
    </p:spTree>
    <p:extLst>
      <p:ext uri="{BB962C8B-B14F-4D97-AF65-F5344CB8AC3E}">
        <p14:creationId xmlns:p14="http://schemas.microsoft.com/office/powerpoint/2010/main" val="13951759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35</a:t>
            </a:fld>
            <a:endParaRPr lang="en-US" dirty="0"/>
          </a:p>
        </p:txBody>
      </p:sp>
    </p:spTree>
    <p:extLst>
      <p:ext uri="{BB962C8B-B14F-4D97-AF65-F5344CB8AC3E}">
        <p14:creationId xmlns:p14="http://schemas.microsoft.com/office/powerpoint/2010/main" val="35815635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9003016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sz="1000">
                <a:solidFill>
                  <a:prstClr val="black"/>
                </a:solidFill>
              </a:rPr>
              <a:t>© Software University Foundation – </a:t>
            </a:r>
            <a:r>
              <a:rPr lang="en-US" sz="1000" u="sng">
                <a:solidFill>
                  <a:prstClr val="black"/>
                </a:solidFill>
                <a:hlinkClick r:id="rId3"/>
              </a:rPr>
              <a:t>http://softuni.org</a:t>
            </a:r>
            <a:endParaRPr lang="en-US" sz="1000">
              <a:solidFill>
                <a:prstClr val="black"/>
              </a:solidFill>
            </a:endParaRPr>
          </a:p>
          <a:p>
            <a:r>
              <a:rPr lang="en-US" sz="1000">
                <a:solidFill>
                  <a:prstClr val="black"/>
                </a:solidFill>
              </a:rPr>
              <a:t>This work is licensed under the </a:t>
            </a:r>
            <a:r>
              <a:rPr lang="en-US" sz="1000" u="sng" noProof="1">
                <a:solidFill>
                  <a:prstClr val="black"/>
                </a:solidFill>
                <a:hlinkClick r:id="rId4"/>
              </a:rPr>
              <a:t>Creative Commons Attribution-NonCommercial-ShareAlike</a:t>
            </a:r>
            <a:r>
              <a:rPr lang="en-US" sz="1000" noProof="1">
                <a:solidFill>
                  <a:prstClr val="black"/>
                </a:solidFill>
              </a:rPr>
              <a:t> </a:t>
            </a:r>
            <a:r>
              <a:rPr lang="en-US" sz="1000">
                <a:solidFill>
                  <a:prstClr val="black"/>
                </a:solidFill>
              </a:rPr>
              <a:t>license.</a:t>
            </a:r>
            <a:endParaRPr lang="en-US" sz="1000" dirty="0">
              <a:solidFill>
                <a:prstClr val="black"/>
              </a:solidFill>
            </a:endParaRPr>
          </a:p>
        </p:txBody>
      </p:sp>
      <p:sp>
        <p:nvSpPr>
          <p:cNvPr id="5" name="Slide Number Placeholder 4"/>
          <p:cNvSpPr>
            <a:spLocks noGrp="1"/>
          </p:cNvSpPr>
          <p:nvPr>
            <p:ph type="sldNum" sz="quarter" idx="11"/>
          </p:nvPr>
        </p:nvSpPr>
        <p:spPr/>
        <p:txBody>
          <a:bodyPr/>
          <a:lstStyle/>
          <a:p>
            <a:fld id="{3EBA5BD7-F043-4D1B-AA17-CD412FC534DE}" type="slidenum">
              <a:rPr lang="en-US" smtClean="0">
                <a:solidFill>
                  <a:prstClr val="black"/>
                </a:solidFill>
              </a:rPr>
              <a:pPr/>
              <a:t>37</a:t>
            </a:fld>
            <a:endParaRPr lang="en-US" dirty="0">
              <a:solidFill>
                <a:prstClr val="black"/>
              </a:solidFill>
            </a:endParaRPr>
          </a:p>
        </p:txBody>
      </p:sp>
    </p:spTree>
    <p:extLst>
      <p:ext uri="{BB962C8B-B14F-4D97-AF65-F5344CB8AC3E}">
        <p14:creationId xmlns:p14="http://schemas.microsoft.com/office/powerpoint/2010/main" val="309115345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38</a:t>
            </a:fld>
            <a:endParaRPr lang="en-US" dirty="0"/>
          </a:p>
        </p:txBody>
      </p:sp>
    </p:spTree>
    <p:extLst>
      <p:ext uri="{BB962C8B-B14F-4D97-AF65-F5344CB8AC3E}">
        <p14:creationId xmlns:p14="http://schemas.microsoft.com/office/powerpoint/2010/main" val="269498902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39</a:t>
            </a:fld>
            <a:endParaRPr lang="en-US" dirty="0"/>
          </a:p>
        </p:txBody>
      </p:sp>
    </p:spTree>
    <p:extLst>
      <p:ext uri="{BB962C8B-B14F-4D97-AF65-F5344CB8AC3E}">
        <p14:creationId xmlns:p14="http://schemas.microsoft.com/office/powerpoint/2010/main" val="17412361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106363"/>
            <a:ext cx="6096000" cy="3429000"/>
          </a:xfrm>
        </p:spPr>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5</a:t>
            </a:fld>
            <a:endParaRPr lang="en-US" dirty="0"/>
          </a:p>
        </p:txBody>
      </p:sp>
      <p:sp>
        <p:nvSpPr>
          <p:cNvPr id="6" name="Rectangle 3"/>
          <p:cNvSpPr>
            <a:spLocks noGrp="1" noChangeArrowheads="1"/>
          </p:cNvSpPr>
          <p:nvPr>
            <p:ph type="body" idx="1"/>
          </p:nvPr>
        </p:nvSpPr>
        <p:spPr>
          <a:xfrm>
            <a:off x="381000" y="3534601"/>
            <a:ext cx="6096000" cy="5213397"/>
          </a:xfrm>
          <a:prstGeom prst="rect">
            <a:avLst/>
          </a:prstGeom>
        </p:spPr>
        <p:txBody>
          <a:bodyPr/>
          <a:lstStyle/>
          <a:p>
            <a:pPr rtl="0"/>
            <a:r>
              <a:rPr lang="en-GB" sz="1600" b="0" i="0" kern="1200" dirty="0">
                <a:solidFill>
                  <a:schemeClr val="tx1"/>
                </a:solidFill>
                <a:effectLst/>
                <a:latin typeface="+mn-lt"/>
                <a:ea typeface="+mn-ea"/>
                <a:cs typeface="+mn-cs"/>
              </a:rPr>
              <a:t>Software unit tests help the developer to verify that the logic of a piece of the program is correct.</a:t>
            </a:r>
          </a:p>
          <a:p>
            <a:pPr rtl="0"/>
            <a:r>
              <a:rPr lang="en-GB" sz="1600" b="0" i="0" kern="1200" dirty="0">
                <a:solidFill>
                  <a:schemeClr val="tx1"/>
                </a:solidFill>
                <a:effectLst/>
                <a:latin typeface="+mn-lt"/>
                <a:ea typeface="+mn-ea"/>
                <a:cs typeface="+mn-cs"/>
              </a:rPr>
              <a:t>Running tests automatically helps to identify software regressions introduced by changes in the source code. </a:t>
            </a:r>
          </a:p>
          <a:p>
            <a:pPr rtl="0"/>
            <a:r>
              <a:rPr lang="en-GB" sz="1600" b="0" i="0" kern="1200" dirty="0">
                <a:solidFill>
                  <a:schemeClr val="tx1"/>
                </a:solidFill>
                <a:effectLst/>
                <a:latin typeface="+mn-lt"/>
                <a:ea typeface="+mn-ea"/>
                <a:cs typeface="+mn-cs"/>
              </a:rPr>
              <a:t>Having a high test coverage of your code allows you to continue developing features without having to perform lots of manual tests.</a:t>
            </a:r>
          </a:p>
          <a:p>
            <a:pPr>
              <a:lnSpc>
                <a:spcPct val="100000"/>
              </a:lnSpc>
              <a:defRPr/>
            </a:pPr>
            <a:endParaRPr lang="en-US" dirty="0">
              <a:latin typeface="+mn-lt"/>
              <a:ea typeface="+mn-ea"/>
              <a:cs typeface="+mn-cs"/>
            </a:endParaRPr>
          </a:p>
        </p:txBody>
      </p:sp>
    </p:spTree>
    <p:extLst>
      <p:ext uri="{BB962C8B-B14F-4D97-AF65-F5344CB8AC3E}">
        <p14:creationId xmlns:p14="http://schemas.microsoft.com/office/powerpoint/2010/main" val="19109079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2400" dirty="0"/>
              <a:t>There</a:t>
            </a:r>
            <a:r>
              <a:rPr lang="en-GB" sz="2400" baseline="0" dirty="0"/>
              <a:t> are two types of unit testing:</a:t>
            </a:r>
          </a:p>
          <a:p>
            <a:r>
              <a:rPr lang="en-GB" sz="2400" baseline="0" dirty="0"/>
              <a:t>- Manual</a:t>
            </a:r>
          </a:p>
          <a:p>
            <a:r>
              <a:rPr lang="en-GB" sz="2400" baseline="0" dirty="0"/>
              <a:t>- Using Frameworks</a:t>
            </a:r>
            <a:endParaRPr lang="en-GB" sz="2400"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6</a:t>
            </a:fld>
            <a:endParaRPr lang="en-US" dirty="0"/>
          </a:p>
        </p:txBody>
      </p:sp>
    </p:spTree>
    <p:extLst>
      <p:ext uri="{BB962C8B-B14F-4D97-AF65-F5344CB8AC3E}">
        <p14:creationId xmlns:p14="http://schemas.microsoft.com/office/powerpoint/2010/main" val="20876975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7</a:t>
            </a:fld>
            <a:endParaRPr lang="en-US" dirty="0"/>
          </a:p>
        </p:txBody>
      </p:sp>
    </p:spTree>
    <p:extLst>
      <p:ext uri="{BB962C8B-B14F-4D97-AF65-F5344CB8AC3E}">
        <p14:creationId xmlns:p14="http://schemas.microsoft.com/office/powerpoint/2010/main" val="15100702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pPr>
            <a:r>
              <a:rPr lang="en-US" sz="3200" dirty="0"/>
              <a:t>You have already done unit testing</a:t>
            </a:r>
            <a:r>
              <a:rPr lang="en-US" sz="3200" baseline="0" dirty="0"/>
              <a:t> - m</a:t>
            </a:r>
            <a:r>
              <a:rPr lang="en-US" sz="3200" dirty="0"/>
              <a:t>anually, by hand</a:t>
            </a:r>
          </a:p>
          <a:p>
            <a:pPr marL="177800" lvl="1" indent="0">
              <a:lnSpc>
                <a:spcPct val="100000"/>
              </a:lnSpc>
              <a:buFontTx/>
              <a:buNone/>
            </a:pPr>
            <a:endParaRPr lang="en-US" sz="3200" dirty="0"/>
          </a:p>
          <a:p>
            <a:pPr>
              <a:lnSpc>
                <a:spcPct val="100000"/>
              </a:lnSpc>
              <a:spcBef>
                <a:spcPts val="1200"/>
              </a:spcBef>
            </a:pPr>
            <a:r>
              <a:rPr lang="en-US" sz="3200" dirty="0">
                <a:solidFill>
                  <a:schemeClr val="tx2">
                    <a:lumMod val="75000"/>
                  </a:schemeClr>
                </a:solidFill>
              </a:rPr>
              <a:t>Manual tests </a:t>
            </a:r>
            <a:r>
              <a:rPr lang="en-US" sz="3200" dirty="0"/>
              <a:t>are less efficient</a:t>
            </a:r>
          </a:p>
          <a:p>
            <a:pPr lvl="1" eaLnBrk="1" hangingPunct="1">
              <a:lnSpc>
                <a:spcPct val="100000"/>
              </a:lnSpc>
            </a:pPr>
            <a:r>
              <a:rPr lang="en-US" sz="3200" dirty="0"/>
              <a:t>- Not structured</a:t>
            </a:r>
          </a:p>
          <a:p>
            <a:pPr lvl="1" eaLnBrk="1" hangingPunct="1">
              <a:lnSpc>
                <a:spcPct val="100000"/>
              </a:lnSpc>
            </a:pPr>
            <a:r>
              <a:rPr lang="en-US" sz="3200" dirty="0"/>
              <a:t>- Not repeatable</a:t>
            </a:r>
          </a:p>
          <a:p>
            <a:pPr lvl="1" eaLnBrk="1" hangingPunct="1">
              <a:lnSpc>
                <a:spcPct val="100000"/>
              </a:lnSpc>
            </a:pPr>
            <a:r>
              <a:rPr lang="en-US" sz="3200" dirty="0"/>
              <a:t>- Not on all your code</a:t>
            </a:r>
          </a:p>
          <a:p>
            <a:pPr lvl="1" eaLnBrk="1" hangingPunct="1">
              <a:lnSpc>
                <a:spcPct val="100000"/>
              </a:lnSpc>
            </a:pPr>
            <a:r>
              <a:rPr lang="en-US" sz="3200" dirty="0"/>
              <a:t>- Not easy to do as it should be</a:t>
            </a:r>
          </a:p>
          <a:p>
            <a:endParaRPr lang="en-GB"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8</a:t>
            </a:fld>
            <a:endParaRPr lang="en-US" dirty="0"/>
          </a:p>
        </p:txBody>
      </p:sp>
    </p:spTree>
    <p:extLst>
      <p:ext uri="{BB962C8B-B14F-4D97-AF65-F5344CB8AC3E}">
        <p14:creationId xmlns:p14="http://schemas.microsoft.com/office/powerpoint/2010/main" val="28664900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a:t>Example</a:t>
            </a:r>
            <a:r>
              <a:rPr lang="en-GB" baseline="0" dirty="0"/>
              <a:t> of a method, we want to test.</a:t>
            </a:r>
            <a:endParaRPr lang="en-GB" dirty="0"/>
          </a:p>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9</a:t>
            </a:fld>
            <a:endParaRPr lang="en-US" dirty="0"/>
          </a:p>
        </p:txBody>
      </p:sp>
    </p:spTree>
    <p:extLst>
      <p:ext uri="{BB962C8B-B14F-4D97-AF65-F5344CB8AC3E}">
        <p14:creationId xmlns:p14="http://schemas.microsoft.com/office/powerpoint/2010/main" val="11315406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191000"/>
            <a:ext cx="6096000" cy="4114800"/>
          </a:xfrm>
        </p:spPr>
        <p:txBody>
          <a:bodyPr>
            <a:noAutofit/>
          </a:bodyPr>
          <a:lstStyle/>
          <a:p>
            <a:pPr>
              <a:lnSpc>
                <a:spcPct val="110000"/>
              </a:lnSpc>
            </a:pPr>
            <a:r>
              <a:rPr lang="en-US" sz="1400" dirty="0"/>
              <a:t>- Tests are specific </a:t>
            </a:r>
            <a:r>
              <a:rPr lang="en-US" sz="1400" dirty="0">
                <a:solidFill>
                  <a:schemeClr val="tx2">
                    <a:lumMod val="75000"/>
                  </a:schemeClr>
                </a:solidFill>
              </a:rPr>
              <a:t>pieces of code</a:t>
            </a:r>
          </a:p>
          <a:p>
            <a:pPr>
              <a:lnSpc>
                <a:spcPct val="110000"/>
              </a:lnSpc>
            </a:pPr>
            <a:r>
              <a:rPr lang="en-US" sz="1400" dirty="0"/>
              <a:t>- In most cases unit tests are </a:t>
            </a:r>
            <a:r>
              <a:rPr lang="en-US" sz="1400" dirty="0">
                <a:solidFill>
                  <a:schemeClr val="tx2">
                    <a:lumMod val="75000"/>
                  </a:schemeClr>
                </a:solidFill>
              </a:rPr>
              <a:t>written by developers</a:t>
            </a:r>
            <a:r>
              <a:rPr lang="en-US" sz="1400" dirty="0"/>
              <a:t>, not by QA engineers</a:t>
            </a:r>
          </a:p>
          <a:p>
            <a:pPr marL="0" indent="0">
              <a:lnSpc>
                <a:spcPct val="110000"/>
              </a:lnSpc>
              <a:buFontTx/>
              <a:buNone/>
            </a:pPr>
            <a:r>
              <a:rPr lang="en-US" sz="1400" dirty="0"/>
              <a:t>- Unit tests are released into the code repository (TFS / SVN / </a:t>
            </a:r>
            <a:r>
              <a:rPr lang="en-US" sz="1400" noProof="1"/>
              <a:t>Git</a:t>
            </a:r>
            <a:r>
              <a:rPr lang="en-US" sz="1400" dirty="0"/>
              <a:t>) along with the code they test</a:t>
            </a:r>
          </a:p>
          <a:p>
            <a:pPr marL="0" indent="0">
              <a:lnSpc>
                <a:spcPct val="110000"/>
              </a:lnSpc>
              <a:buFontTx/>
              <a:buNone/>
            </a:pPr>
            <a:endParaRPr lang="en-US" sz="600" dirty="0"/>
          </a:p>
          <a:p>
            <a:pPr>
              <a:lnSpc>
                <a:spcPct val="100000"/>
              </a:lnSpc>
            </a:pPr>
            <a:r>
              <a:rPr lang="en-US" sz="1400" dirty="0"/>
              <a:t>All </a:t>
            </a:r>
            <a:r>
              <a:rPr lang="en-US" sz="1400" dirty="0">
                <a:solidFill>
                  <a:schemeClr val="tx2">
                    <a:lumMod val="75000"/>
                  </a:schemeClr>
                </a:solidFill>
              </a:rPr>
              <a:t>classes</a:t>
            </a:r>
            <a:r>
              <a:rPr lang="en-US" sz="1400" dirty="0"/>
              <a:t> should be tested</a:t>
            </a:r>
          </a:p>
          <a:p>
            <a:pPr>
              <a:lnSpc>
                <a:spcPct val="100000"/>
              </a:lnSpc>
            </a:pPr>
            <a:r>
              <a:rPr lang="en-US" sz="1400" dirty="0"/>
              <a:t>All </a:t>
            </a:r>
            <a:r>
              <a:rPr lang="en-US" sz="1400" dirty="0">
                <a:solidFill>
                  <a:schemeClr val="tx2">
                    <a:lumMod val="75000"/>
                  </a:schemeClr>
                </a:solidFill>
              </a:rPr>
              <a:t>methods</a:t>
            </a:r>
            <a:r>
              <a:rPr lang="en-US" sz="1400" dirty="0"/>
              <a:t> should be tested</a:t>
            </a:r>
          </a:p>
          <a:p>
            <a:pPr lvl="1">
              <a:lnSpc>
                <a:spcPct val="100000"/>
              </a:lnSpc>
            </a:pPr>
            <a:r>
              <a:rPr lang="en-US" sz="1400" dirty="0"/>
              <a:t>- Trivial code may be omitted </a:t>
            </a:r>
          </a:p>
          <a:p>
            <a:pPr lvl="2">
              <a:lnSpc>
                <a:spcPct val="100000"/>
              </a:lnSpc>
            </a:pPr>
            <a:r>
              <a:rPr lang="en-US" sz="1400" dirty="0"/>
              <a:t>- E.g. property getters and setters</a:t>
            </a:r>
          </a:p>
          <a:p>
            <a:pPr lvl="1">
              <a:lnSpc>
                <a:spcPct val="100000"/>
              </a:lnSpc>
            </a:pPr>
            <a:r>
              <a:rPr lang="en-US" sz="1400" dirty="0"/>
              <a:t>- Private methods can be omitted</a:t>
            </a:r>
          </a:p>
          <a:p>
            <a:pPr>
              <a:lnSpc>
                <a:spcPct val="100000"/>
              </a:lnSpc>
            </a:pPr>
            <a:r>
              <a:rPr lang="en-US" sz="1400" dirty="0"/>
              <a:t>Ideally </a:t>
            </a:r>
            <a:r>
              <a:rPr lang="en-US" sz="1400" dirty="0">
                <a:solidFill>
                  <a:schemeClr val="tx2">
                    <a:lumMod val="75000"/>
                  </a:schemeClr>
                </a:solidFill>
              </a:rPr>
              <a:t>all unit tests should pass </a:t>
            </a:r>
            <a:r>
              <a:rPr lang="en-US" sz="1400" dirty="0"/>
              <a:t>before committing in the source control repository</a:t>
            </a:r>
          </a:p>
          <a:p>
            <a:pPr>
              <a:lnSpc>
                <a:spcPct val="100000"/>
              </a:lnSpc>
            </a:pPr>
            <a:endParaRPr lang="en-US" sz="1400" dirty="0"/>
          </a:p>
          <a:p>
            <a:pPr>
              <a:lnSpc>
                <a:spcPct val="100000"/>
              </a:lnSpc>
            </a:pPr>
            <a:r>
              <a:rPr lang="en-US" sz="1400" dirty="0"/>
              <a:t>Why should we do</a:t>
            </a:r>
            <a:r>
              <a:rPr lang="en-US" sz="1400" baseline="0" dirty="0"/>
              <a:t> Unit Testing ?</a:t>
            </a:r>
          </a:p>
          <a:p>
            <a:pPr>
              <a:lnSpc>
                <a:spcPct val="100000"/>
              </a:lnSpc>
            </a:pPr>
            <a:r>
              <a:rPr lang="en-US" sz="1400" dirty="0"/>
              <a:t>- Unit tests dramatically </a:t>
            </a:r>
            <a:r>
              <a:rPr lang="en-US" sz="1400" dirty="0">
                <a:solidFill>
                  <a:schemeClr val="tx2">
                    <a:lumMod val="75000"/>
                  </a:schemeClr>
                </a:solidFill>
              </a:rPr>
              <a:t>decrease the number of defects</a:t>
            </a:r>
            <a:r>
              <a:rPr lang="en-US" sz="1400" dirty="0"/>
              <a:t> in the code </a:t>
            </a:r>
          </a:p>
          <a:p>
            <a:pPr>
              <a:lnSpc>
                <a:spcPct val="100000"/>
              </a:lnSpc>
            </a:pPr>
            <a:r>
              <a:rPr lang="en-US" sz="1400" dirty="0"/>
              <a:t>- Unit tests </a:t>
            </a:r>
            <a:r>
              <a:rPr lang="en-US" sz="1400" dirty="0">
                <a:solidFill>
                  <a:schemeClr val="tx2">
                    <a:lumMod val="75000"/>
                  </a:schemeClr>
                </a:solidFill>
              </a:rPr>
              <a:t>improve design </a:t>
            </a:r>
          </a:p>
          <a:p>
            <a:pPr>
              <a:lnSpc>
                <a:spcPct val="100000"/>
              </a:lnSpc>
            </a:pPr>
            <a:r>
              <a:rPr lang="en-US" sz="1400" dirty="0"/>
              <a:t>- Unit tests are good </a:t>
            </a:r>
            <a:r>
              <a:rPr lang="en-US" sz="1400" dirty="0">
                <a:solidFill>
                  <a:schemeClr val="tx2">
                    <a:lumMod val="75000"/>
                  </a:schemeClr>
                </a:solidFill>
              </a:rPr>
              <a:t>documentation</a:t>
            </a:r>
          </a:p>
          <a:p>
            <a:pPr>
              <a:lnSpc>
                <a:spcPct val="100000"/>
              </a:lnSpc>
            </a:pPr>
            <a:r>
              <a:rPr lang="en-US" sz="1400" dirty="0"/>
              <a:t>- Unit tests </a:t>
            </a:r>
            <a:r>
              <a:rPr lang="en-US" sz="1400" dirty="0">
                <a:solidFill>
                  <a:schemeClr val="tx2">
                    <a:lumMod val="75000"/>
                  </a:schemeClr>
                </a:solidFill>
              </a:rPr>
              <a:t>reduce</a:t>
            </a:r>
            <a:r>
              <a:rPr lang="en-US" sz="1400" dirty="0">
                <a:solidFill>
                  <a:schemeClr val="accent5">
                    <a:lumMod val="20000"/>
                    <a:lumOff val="80000"/>
                  </a:schemeClr>
                </a:solidFill>
              </a:rPr>
              <a:t> </a:t>
            </a:r>
            <a:r>
              <a:rPr lang="en-US" sz="1400" dirty="0"/>
              <a:t>the</a:t>
            </a:r>
            <a:r>
              <a:rPr lang="en-US" sz="1400" dirty="0">
                <a:solidFill>
                  <a:schemeClr val="tx1">
                    <a:lumMod val="95000"/>
                  </a:schemeClr>
                </a:solidFill>
              </a:rPr>
              <a:t> </a:t>
            </a:r>
            <a:r>
              <a:rPr lang="en-US" sz="1400" dirty="0">
                <a:solidFill>
                  <a:schemeClr val="tx2">
                    <a:lumMod val="75000"/>
                  </a:schemeClr>
                </a:solidFill>
              </a:rPr>
              <a:t>cost</a:t>
            </a:r>
            <a:r>
              <a:rPr lang="en-US" sz="1400" dirty="0">
                <a:solidFill>
                  <a:schemeClr val="accent5">
                    <a:lumMod val="20000"/>
                    <a:lumOff val="80000"/>
                  </a:schemeClr>
                </a:solidFill>
              </a:rPr>
              <a:t> </a:t>
            </a:r>
            <a:r>
              <a:rPr lang="en-US" sz="1400" dirty="0"/>
              <a:t>of </a:t>
            </a:r>
            <a:r>
              <a:rPr lang="en-US" sz="1400" dirty="0">
                <a:solidFill>
                  <a:schemeClr val="tx2">
                    <a:lumMod val="75000"/>
                  </a:schemeClr>
                </a:solidFill>
              </a:rPr>
              <a:t>change</a:t>
            </a:r>
          </a:p>
          <a:p>
            <a:pPr>
              <a:lnSpc>
                <a:spcPct val="100000"/>
              </a:lnSpc>
            </a:pPr>
            <a:r>
              <a:rPr lang="en-US" sz="1400" dirty="0"/>
              <a:t>- Unit tests </a:t>
            </a:r>
            <a:r>
              <a:rPr lang="en-US" sz="1400" dirty="0">
                <a:solidFill>
                  <a:schemeClr val="tx2">
                    <a:lumMod val="75000"/>
                  </a:schemeClr>
                </a:solidFill>
              </a:rPr>
              <a:t>allow</a:t>
            </a:r>
            <a:r>
              <a:rPr lang="en-US" sz="1400" dirty="0">
                <a:solidFill>
                  <a:schemeClr val="accent5">
                    <a:lumMod val="20000"/>
                    <a:lumOff val="80000"/>
                  </a:schemeClr>
                </a:solidFill>
              </a:rPr>
              <a:t> </a:t>
            </a:r>
            <a:r>
              <a:rPr lang="en-US" sz="1400" dirty="0">
                <a:solidFill>
                  <a:schemeClr val="tx2">
                    <a:lumMod val="75000"/>
                  </a:schemeClr>
                </a:solidFill>
              </a:rPr>
              <a:t>refactoring</a:t>
            </a:r>
          </a:p>
          <a:p>
            <a:pPr>
              <a:lnSpc>
                <a:spcPct val="100000"/>
              </a:lnSpc>
            </a:pPr>
            <a:r>
              <a:rPr lang="en-US" sz="1400" dirty="0"/>
              <a:t>- Unit tests decrease the defect-injection rate due to refactoring / changes</a:t>
            </a:r>
          </a:p>
          <a:p>
            <a:pPr>
              <a:lnSpc>
                <a:spcPct val="100000"/>
              </a:lnSpc>
            </a:pPr>
            <a:endParaRPr lang="en-US" sz="1400" dirty="0"/>
          </a:p>
          <a:p>
            <a:pPr>
              <a:lnSpc>
                <a:spcPct val="110000"/>
              </a:lnSpc>
            </a:pPr>
            <a:endParaRPr lang="en-US" sz="600"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10</a:t>
            </a:fld>
            <a:endParaRPr lang="en-US" dirty="0"/>
          </a:p>
        </p:txBody>
      </p:sp>
    </p:spTree>
    <p:extLst>
      <p:ext uri="{BB962C8B-B14F-4D97-AF65-F5344CB8AC3E}">
        <p14:creationId xmlns:p14="http://schemas.microsoft.com/office/powerpoint/2010/main" val="26706247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8" Type="http://schemas.openxmlformats.org/officeDocument/2006/relationships/hyperlink" Target="https://www.facebook.com/SoftwareUniversity" TargetMode="External"/><Relationship Id="rId3" Type="http://schemas.openxmlformats.org/officeDocument/2006/relationships/hyperlink" Target="http://softuni.bg/" TargetMode="External"/><Relationship Id="rId7" Type="http://schemas.openxmlformats.org/officeDocument/2006/relationships/hyperlink" Target="http://judge.softuni.bg/" TargetMode="External"/><Relationship Id="rId12"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hyperlink" Target="http://forum.softuni.bg/" TargetMode="External"/><Relationship Id="rId11" Type="http://schemas.openxmlformats.org/officeDocument/2006/relationships/hyperlink" Target="http://www.introprogramming.info/" TargetMode="External"/><Relationship Id="rId5" Type="http://schemas.openxmlformats.org/officeDocument/2006/relationships/hyperlink" Target="http://www.nakov.com/" TargetMode="External"/><Relationship Id="rId10" Type="http://schemas.openxmlformats.org/officeDocument/2006/relationships/hyperlink" Target="http://www.youtube.com/SoftwareUniversity" TargetMode="External"/><Relationship Id="rId4" Type="http://schemas.openxmlformats.org/officeDocument/2006/relationships/hyperlink" Target="http://softuni.org/" TargetMode="External"/><Relationship Id="rId9" Type="http://schemas.openxmlformats.org/officeDocument/2006/relationships/hyperlink" Target="https://twitter.com/softunibg"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366413" y="314301"/>
            <a:ext cx="7382341" cy="2000251"/>
          </a:xfrm>
        </p:spPr>
        <p:txBody>
          <a:bodyPr lIns="0" tIns="0" rIns="0" bIns="0">
            <a:normAutofit/>
          </a:bodyPr>
          <a:lstStyle>
            <a:lvl1pPr algn="r">
              <a:defRPr sz="5400">
                <a:solidFill>
                  <a:srgbClr val="F6D18E"/>
                </a:solidFill>
              </a:defRPr>
            </a:lvl1pPr>
          </a:lstStyle>
          <a:p>
            <a:r>
              <a:rPr lang="en-US" dirty="0"/>
              <a:t>Presentation Title</a:t>
            </a:r>
            <a:endParaRPr dirty="0"/>
          </a:p>
        </p:txBody>
      </p:sp>
      <p:sp>
        <p:nvSpPr>
          <p:cNvPr id="3" name="Subtitle 2"/>
          <p:cNvSpPr>
            <a:spLocks noGrp="1"/>
          </p:cNvSpPr>
          <p:nvPr>
            <p:ph type="subTitle" idx="1" hasCustomPrompt="1"/>
          </p:nvPr>
        </p:nvSpPr>
        <p:spPr>
          <a:xfrm>
            <a:off x="4366413" y="2346299"/>
            <a:ext cx="7382341" cy="1752600"/>
          </a:xfrm>
        </p:spPr>
        <p:txBody>
          <a:bodyPr lIns="0" tIns="0" rIns="0" bIns="0">
            <a:normAutofit/>
          </a:bodyPr>
          <a:lstStyle>
            <a:lvl1pPr marL="0" indent="0" algn="r">
              <a:spcBef>
                <a:spcPts val="0"/>
              </a:spcBef>
              <a:buNone/>
              <a:defRPr sz="4000" cap="none"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2" indent="0" algn="ctr">
              <a:buNone/>
              <a:defRPr>
                <a:solidFill>
                  <a:schemeClr val="tx1">
                    <a:tint val="75000"/>
                  </a:schemeClr>
                </a:solidFill>
              </a:defRPr>
            </a:lvl5pPr>
            <a:lvl6pPr marL="3047466"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dirty="0"/>
              <a:t>Presentation Subtitle</a:t>
            </a:r>
            <a:endParaRPr dirty="0"/>
          </a:p>
        </p:txBody>
      </p:sp>
      <p:sp>
        <p:nvSpPr>
          <p:cNvPr id="25" name="Text Placeholder 13"/>
          <p:cNvSpPr>
            <a:spLocks noGrp="1"/>
          </p:cNvSpPr>
          <p:nvPr>
            <p:ph type="body" sz="quarter" idx="10" hasCustomPrompt="1"/>
          </p:nvPr>
        </p:nvSpPr>
        <p:spPr bwMode="auto">
          <a:xfrm>
            <a:off x="760412" y="4164083"/>
            <a:ext cx="3187613" cy="525135"/>
          </a:xfrm>
          <a:prstGeom prst="rect">
            <a:avLst/>
          </a:prstGeom>
          <a:noFill/>
          <a:effectLst/>
        </p:spPr>
        <p:txBody>
          <a:bodyPr wrap="square" lIns="36000" tIns="36000" rIns="36000" bIns="36000" rtlCol="0" anchor="b" anchorCtr="0">
            <a:spAutoFit/>
          </a:bodyPr>
          <a:lstStyle>
            <a:lvl1pPr marL="0" indent="0" algn="l" rtl="0" fontAlgn="base">
              <a:spcBef>
                <a:spcPct val="0"/>
              </a:spcBef>
              <a:spcAft>
                <a:spcPct val="0"/>
              </a:spcAft>
              <a:buNone/>
              <a:defRPr lang="en-US" sz="2800" b="1" kern="1200" baseline="0" dirty="0" smtClean="0">
                <a:solidFill>
                  <a:srgbClr val="EE792A"/>
                </a:solidFill>
                <a:effectLst/>
                <a:latin typeface="+mn-lt"/>
                <a:ea typeface="+mn-ea"/>
                <a:cs typeface="+mn-cs"/>
              </a:defRPr>
            </a:lvl1pPr>
          </a:lstStyle>
          <a:p>
            <a:pPr lvl="0"/>
            <a:r>
              <a:rPr lang="en-US" dirty="0"/>
              <a:t>Author Name</a:t>
            </a:r>
          </a:p>
        </p:txBody>
      </p:sp>
      <p:sp>
        <p:nvSpPr>
          <p:cNvPr id="31" name="Picture Placeholder 4"/>
          <p:cNvSpPr>
            <a:spLocks noGrp="1"/>
          </p:cNvSpPr>
          <p:nvPr>
            <p:ph type="pic" sz="quarter" idx="16" hasCustomPrompt="1"/>
          </p:nvPr>
        </p:nvSpPr>
        <p:spPr>
          <a:xfrm>
            <a:off x="4366413" y="4191000"/>
            <a:ext cx="7382341" cy="1905000"/>
          </a:xfrm>
          <a:prstGeom prst="rect">
            <a:avLst/>
          </a:prstGeom>
        </p:spPr>
        <p:txBody>
          <a:bodyPr lIns="108000" tIns="36000" rIns="108000" bIns="36000"/>
          <a:lstStyle>
            <a:lvl1pPr marL="0" indent="0">
              <a:buNone/>
              <a:defRPr/>
            </a:lvl1pPr>
          </a:lstStyle>
          <a:p>
            <a:r>
              <a:rPr lang="en-US" dirty="0"/>
              <a:t>Insert a Picture Here</a:t>
            </a:r>
          </a:p>
        </p:txBody>
      </p:sp>
      <p:sp>
        <p:nvSpPr>
          <p:cNvPr id="32" name="Text Placeholder 13"/>
          <p:cNvSpPr>
            <a:spLocks noGrp="1"/>
          </p:cNvSpPr>
          <p:nvPr>
            <p:ph type="body" sz="quarter" idx="13" hasCustomPrompt="1"/>
          </p:nvPr>
        </p:nvSpPr>
        <p:spPr bwMode="auto">
          <a:xfrm>
            <a:off x="760413" y="4633982"/>
            <a:ext cx="3187614" cy="444343"/>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300" b="1" kern="1200" dirty="0" smtClean="0">
                <a:solidFill>
                  <a:srgbClr val="F4B36C"/>
                </a:solidFill>
                <a:effectLst/>
                <a:latin typeface="+mn-lt"/>
                <a:ea typeface="+mn-ea"/>
                <a:cs typeface="+mn-cs"/>
              </a:defRPr>
            </a:lvl1pPr>
          </a:lstStyle>
          <a:p>
            <a:pPr lvl="0"/>
            <a:r>
              <a:rPr lang="en-US" dirty="0"/>
              <a:t>Position</a:t>
            </a:r>
          </a:p>
        </p:txBody>
      </p:sp>
      <p:sp>
        <p:nvSpPr>
          <p:cNvPr id="33" name="Text Placeholder 13"/>
          <p:cNvSpPr>
            <a:spLocks noGrp="1"/>
          </p:cNvSpPr>
          <p:nvPr>
            <p:ph type="body" sz="quarter" idx="14" hasCustomPrompt="1"/>
          </p:nvPr>
        </p:nvSpPr>
        <p:spPr bwMode="auto">
          <a:xfrm>
            <a:off x="760412" y="5011671"/>
            <a:ext cx="3187613" cy="395869"/>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000" b="1" kern="1200" dirty="0" smtClean="0">
                <a:solidFill>
                  <a:schemeClr val="accent1">
                    <a:lumMod val="40000"/>
                    <a:lumOff val="60000"/>
                  </a:schemeClr>
                </a:solidFill>
                <a:effectLst/>
                <a:latin typeface="+mn-lt"/>
                <a:ea typeface="+mn-ea"/>
                <a:cs typeface="+mn-cs"/>
              </a:defRPr>
            </a:lvl1pPr>
          </a:lstStyle>
          <a:p>
            <a:pPr lvl="0"/>
            <a:r>
              <a:rPr lang="en-US" dirty="0"/>
              <a:t>Web Site</a:t>
            </a:r>
          </a:p>
        </p:txBody>
      </p:sp>
      <p:sp>
        <p:nvSpPr>
          <p:cNvPr id="34" name="Text Placeholder 13"/>
          <p:cNvSpPr>
            <a:spLocks noGrp="1"/>
          </p:cNvSpPr>
          <p:nvPr>
            <p:ph type="body" sz="quarter" idx="17" hasCustomPrompt="1"/>
          </p:nvPr>
        </p:nvSpPr>
        <p:spPr bwMode="auto">
          <a:xfrm>
            <a:off x="760412" y="5394605"/>
            <a:ext cx="3187613" cy="363552"/>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1800" b="1" kern="1200" dirty="0" smtClean="0">
                <a:solidFill>
                  <a:srgbClr val="F27A44"/>
                </a:solidFill>
                <a:effectLst/>
                <a:latin typeface="+mn-lt"/>
                <a:ea typeface="+mn-ea"/>
                <a:cs typeface="+mn-cs"/>
              </a:defRPr>
            </a:lvl1pPr>
          </a:lstStyle>
          <a:p>
            <a:pPr lvl="0"/>
            <a:r>
              <a:rPr lang="en-US" dirty="0"/>
              <a:t>Company Name</a:t>
            </a:r>
          </a:p>
        </p:txBody>
      </p:sp>
      <p:sp>
        <p:nvSpPr>
          <p:cNvPr id="35" name="Text Placeholder 13"/>
          <p:cNvSpPr>
            <a:spLocks noGrp="1"/>
          </p:cNvSpPr>
          <p:nvPr>
            <p:ph type="body" sz="quarter" idx="18" hasCustomPrompt="1"/>
          </p:nvPr>
        </p:nvSpPr>
        <p:spPr bwMode="auto">
          <a:xfrm>
            <a:off x="760412" y="5735767"/>
            <a:ext cx="3187613" cy="331235"/>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1600" b="1" kern="1200" dirty="0" smtClean="0">
                <a:solidFill>
                  <a:srgbClr val="F27A44"/>
                </a:solidFill>
                <a:effectLst/>
                <a:latin typeface="+mn-lt"/>
                <a:ea typeface="+mn-ea"/>
                <a:cs typeface="+mn-cs"/>
              </a:defRPr>
            </a:lvl1pPr>
          </a:lstStyle>
          <a:p>
            <a:pPr lvl="0"/>
            <a:r>
              <a:rPr lang="en-US" dirty="0"/>
              <a:t>Company Web Site</a:t>
            </a:r>
          </a:p>
        </p:txBody>
      </p:sp>
    </p:spTree>
    <p:extLst>
      <p:ext uri="{BB962C8B-B14F-4D97-AF65-F5344CB8AC3E}">
        <p14:creationId xmlns:p14="http://schemas.microsoft.com/office/powerpoint/2010/main" val="1847488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8" name="Date Placeholder 3"/>
          <p:cNvSpPr>
            <a:spLocks noGrp="1"/>
          </p:cNvSpPr>
          <p:nvPr>
            <p:ph type="dt" sz="half" idx="2"/>
          </p:nvPr>
        </p:nvSpPr>
        <p:spPr>
          <a:xfrm>
            <a:off x="188814" y="6525002"/>
            <a:ext cx="1223999" cy="196477"/>
          </a:xfrm>
          <a:prstGeom prst="rect">
            <a:avLst/>
          </a:prstGeom>
        </p:spPr>
        <p:txBody>
          <a:bodyPr vert="horz" lIns="36000" tIns="36000" rIns="36000" bIns="36000" rtlCol="0" anchor="ctr"/>
          <a:lstStyle>
            <a:lvl1pPr algn="l">
              <a:defRPr sz="1000">
                <a:solidFill>
                  <a:schemeClr val="tx1">
                    <a:tint val="75000"/>
                  </a:schemeClr>
                </a:solidFill>
              </a:defRPr>
            </a:lvl1pPr>
          </a:lstStyle>
          <a:p>
            <a:fld id="{8A3F381A-FFC9-41C1-AE93-640D0EA4DB19}" type="datetime1">
              <a:rPr lang="en-US" smtClean="0"/>
              <a:pPr/>
              <a:t>7/29/2016</a:t>
            </a:fld>
            <a:endParaRPr lang="en-US" dirty="0"/>
          </a:p>
        </p:txBody>
      </p:sp>
      <p:sp>
        <p:nvSpPr>
          <p:cNvPr id="19" name="Footer Placeholder 4"/>
          <p:cNvSpPr>
            <a:spLocks noGrp="1"/>
          </p:cNvSpPr>
          <p:nvPr>
            <p:ph type="ftr" sz="quarter" idx="3"/>
          </p:nvPr>
        </p:nvSpPr>
        <p:spPr>
          <a:xfrm>
            <a:off x="1414412" y="6525002"/>
            <a:ext cx="10150400" cy="196477"/>
          </a:xfrm>
          <a:prstGeom prst="rect">
            <a:avLst/>
          </a:prstGeom>
        </p:spPr>
        <p:txBody>
          <a:bodyPr vert="horz" lIns="36000" tIns="36000" rIns="36000" bIns="36000" rtlCol="0" anchor="ctr"/>
          <a:lstStyle>
            <a:lvl1pPr algn="ctr">
              <a:defRPr sz="1000">
                <a:solidFill>
                  <a:schemeClr val="tx1">
                    <a:tint val="75000"/>
                  </a:schemeClr>
                </a:solidFill>
              </a:defRPr>
            </a:lvl1pPr>
          </a:lstStyle>
          <a:p>
            <a:endParaRPr lang="en-US" dirty="0"/>
          </a:p>
        </p:txBody>
      </p:sp>
      <p:sp>
        <p:nvSpPr>
          <p:cNvPr id="20" name="Slide Number Placeholder 5"/>
          <p:cNvSpPr>
            <a:spLocks noGrp="1"/>
          </p:cNvSpPr>
          <p:nvPr>
            <p:ph type="sldNum" sz="quarter" idx="4"/>
          </p:nvPr>
        </p:nvSpPr>
        <p:spPr>
          <a:xfrm>
            <a:off x="11566412" y="6525002"/>
            <a:ext cx="428822" cy="196477"/>
          </a:xfrm>
          <a:prstGeom prst="rect">
            <a:avLst/>
          </a:prstGeom>
        </p:spPr>
        <p:txBody>
          <a:bodyPr vert="horz" lIns="36000" tIns="36000" rIns="36000" bIns="36000" rtlCol="0" anchor="ctr"/>
          <a:lstStyle>
            <a:lvl1pPr algn="r">
              <a:defRPr sz="1000">
                <a:solidFill>
                  <a:schemeClr val="tx1">
                    <a:tint val="75000"/>
                  </a:schemeClr>
                </a:solidFill>
              </a:defRPr>
            </a:lvl1pPr>
          </a:lstStyle>
          <a:p>
            <a:fld id="{C014DD1E-5D91-48A3-AD6D-45FBA980D106}" type="slidenum">
              <a:rPr lang="en-US" smtClean="0"/>
              <a:pPr/>
              <a:t>‹#›</a:t>
            </a:fld>
            <a:endParaRPr lang="en-US" dirty="0"/>
          </a:p>
        </p:txBody>
      </p:sp>
      <p:sp>
        <p:nvSpPr>
          <p:cNvPr id="22" name="Content Placeholder 2"/>
          <p:cNvSpPr>
            <a:spLocks noGrp="1"/>
          </p:cNvSpPr>
          <p:nvPr>
            <p:ph idx="1" hasCustomPrompt="1"/>
          </p:nvPr>
        </p:nvSpPr>
        <p:spPr>
          <a:xfrm>
            <a:off x="190413" y="1151121"/>
            <a:ext cx="11804822" cy="5570355"/>
          </a:xfrm>
        </p:spPr>
        <p:txBody>
          <a:bodyPr/>
          <a:lstStyle>
            <a:lvl1pPr>
              <a:defRPr sz="3400"/>
            </a:lvl1pPr>
            <a:lvl2pPr>
              <a:defRPr sz="3200"/>
            </a:lvl2pPr>
            <a:lvl3pPr>
              <a:defRPr sz="3000"/>
            </a:lvl3pPr>
            <a:lvl4pPr>
              <a:defRPr sz="2800"/>
            </a:lvl4pPr>
            <a:lvl5pPr>
              <a:defRPr sz="2600"/>
            </a:lvl5pPr>
            <a:lvl6pPr>
              <a:defRPr/>
            </a:lvl6pPr>
            <a:lvl7pPr>
              <a:defRPr/>
            </a:lvl7pPr>
            <a:lvl8pPr>
              <a:defRPr/>
            </a:lvl8pPr>
            <a:lvl9pPr>
              <a:defRPr/>
            </a:lvl9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2" name="Title 1"/>
          <p:cNvSpPr>
            <a:spLocks noGrp="1"/>
          </p:cNvSpPr>
          <p:nvPr>
            <p:ph type="title" hasCustomPrompt="1"/>
          </p:nvPr>
        </p:nvSpPr>
        <p:spPr>
          <a:xfrm>
            <a:off x="188815" y="40341"/>
            <a:ext cx="9577597" cy="1110780"/>
          </a:xfrm>
        </p:spPr>
        <p:txBody>
          <a:bodyPr/>
          <a:lstStyle>
            <a:lvl1pPr>
              <a:defRPr>
                <a:solidFill>
                  <a:srgbClr val="F3BE60"/>
                </a:solidFill>
                <a:effectLst/>
              </a:defRPr>
            </a:lvl1pPr>
          </a:lstStyle>
          <a:p>
            <a:r>
              <a:rPr lang="en-US" dirty="0"/>
              <a:t>Slide Title</a:t>
            </a:r>
            <a:endParaRPr dirty="0"/>
          </a:p>
        </p:txBody>
      </p:sp>
      <p:pic>
        <p:nvPicPr>
          <p:cNvPr id="1026" name="Picture 2" descr="D:\_WORK PROJECTS\Nakov\Presentation Slides Design\STORE\Software University Foundation Logo BG and ENG black WHITOUT background CMYK.png"/>
          <p:cNvPicPr>
            <a:picLocks noChangeAspect="1" noChangeArrowheads="1"/>
          </p:cNvPicPr>
          <p:nvPr userDrawn="1"/>
        </p:nvPicPr>
        <p:blipFill>
          <a:blip r:embed="rId2" cstate="print"/>
          <a:srcRect/>
          <a:stretch>
            <a:fillRect/>
          </a:stretch>
        </p:blipFill>
        <p:spPr bwMode="auto">
          <a:xfrm>
            <a:off x="9828212" y="228600"/>
            <a:ext cx="2175525" cy="762000"/>
          </a:xfrm>
          <a:prstGeom prst="rect">
            <a:avLst/>
          </a:prstGeom>
          <a:noFill/>
        </p:spPr>
      </p:pic>
    </p:spTree>
    <p:extLst>
      <p:ext uri="{BB962C8B-B14F-4D97-AF65-F5344CB8AC3E}">
        <p14:creationId xmlns:p14="http://schemas.microsoft.com/office/powerpoint/2010/main" val="14067690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le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6212" y="4953000"/>
            <a:ext cx="8938472" cy="820600"/>
          </a:xfrm>
        </p:spPr>
        <p:txBody>
          <a:bodyPr lIns="36000" tIns="36000" rIns="36000" bIns="36000" anchor="b">
            <a:spAutoFit/>
          </a:bodyPr>
          <a:lstStyle>
            <a:lvl1pPr algn="ctr">
              <a:defRPr sz="5400" b="1" cap="none" baseline="0"/>
            </a:lvl1pPr>
          </a:lstStyle>
          <a:p>
            <a:r>
              <a:rPr lang="en-US" dirty="0"/>
              <a:t>Click to Edit Section Title</a:t>
            </a:r>
            <a:endParaRPr dirty="0"/>
          </a:p>
        </p:txBody>
      </p:sp>
      <p:sp>
        <p:nvSpPr>
          <p:cNvPr id="3" name="Text Placeholder 2"/>
          <p:cNvSpPr>
            <a:spLocks noGrp="1"/>
          </p:cNvSpPr>
          <p:nvPr>
            <p:ph type="body" idx="1" hasCustomPrompt="1"/>
          </p:nvPr>
        </p:nvSpPr>
        <p:spPr>
          <a:xfrm>
            <a:off x="1446212" y="5754968"/>
            <a:ext cx="8938472" cy="688256"/>
          </a:xfrm>
        </p:spPr>
        <p:txBody>
          <a:bodyPr lIns="36000" tIns="36000" rIns="36000" bIns="36000" anchor="t">
            <a:spAutoFit/>
          </a:bodyPr>
          <a:lstStyle>
            <a:lvl1pPr marL="0" indent="0" algn="ctr">
              <a:spcBef>
                <a:spcPts val="0"/>
              </a:spcBef>
              <a:buNone/>
              <a:defRPr sz="4000" cap="none"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2" indent="0">
              <a:buNone/>
              <a:defRPr sz="1900">
                <a:solidFill>
                  <a:schemeClr val="tx1">
                    <a:tint val="75000"/>
                  </a:schemeClr>
                </a:solidFill>
              </a:defRPr>
            </a:lvl5pPr>
            <a:lvl6pPr marL="3047466"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dirty="0"/>
              <a:t>Click to Edit Section Subtitle</a:t>
            </a:r>
          </a:p>
        </p:txBody>
      </p:sp>
      <p:pic>
        <p:nvPicPr>
          <p:cNvPr id="9" name="Picture 2" descr="D:\_WORK PROJECTS\Nakov\Presentation Slides Design\STORE\Software University Foundation Logo BG and ENG black WHITOUT background CMYK.png"/>
          <p:cNvPicPr>
            <a:picLocks noChangeAspect="1" noChangeArrowheads="1"/>
          </p:cNvPicPr>
          <p:nvPr userDrawn="1"/>
        </p:nvPicPr>
        <p:blipFill>
          <a:blip r:embed="rId2" cstate="print"/>
          <a:srcRect/>
          <a:stretch>
            <a:fillRect/>
          </a:stretch>
        </p:blipFill>
        <p:spPr bwMode="auto">
          <a:xfrm>
            <a:off x="9828212" y="228600"/>
            <a:ext cx="2175525" cy="762000"/>
          </a:xfrm>
          <a:prstGeom prst="rect">
            <a:avLst/>
          </a:prstGeom>
          <a:noFill/>
        </p:spPr>
      </p:pic>
    </p:spTree>
    <p:extLst>
      <p:ext uri="{BB962C8B-B14F-4D97-AF65-F5344CB8AC3E}">
        <p14:creationId xmlns:p14="http://schemas.microsoft.com/office/powerpoint/2010/main" val="36163306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24785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Questions Slide">
    <p:spTree>
      <p:nvGrpSpPr>
        <p:cNvPr id="1" name=""/>
        <p:cNvGrpSpPr/>
        <p:nvPr/>
      </p:nvGrpSpPr>
      <p:grpSpPr>
        <a:xfrm>
          <a:off x="0" y="0"/>
          <a:ext cx="0" cy="0"/>
          <a:chOff x="0" y="0"/>
          <a:chExt cx="0" cy="0"/>
        </a:xfrm>
      </p:grpSpPr>
      <p:sp>
        <p:nvSpPr>
          <p:cNvPr id="29" name="Text Placeholder 29"/>
          <p:cNvSpPr>
            <a:spLocks noGrp="1"/>
          </p:cNvSpPr>
          <p:nvPr>
            <p:ph type="body" sz="quarter" idx="10" hasCustomPrompt="1"/>
          </p:nvPr>
        </p:nvSpPr>
        <p:spPr>
          <a:xfrm>
            <a:off x="1529384" y="6400802"/>
            <a:ext cx="10482604" cy="363552"/>
          </a:xfrm>
          <a:prstGeom prst="rect">
            <a:avLst/>
          </a:prstGeom>
        </p:spPr>
        <p:txBody>
          <a:bodyPr wrap="square" lIns="36000" rIns="36000">
            <a:spAutoFit/>
          </a:bodyPr>
          <a:lstStyle>
            <a:lvl1pPr marL="0" indent="0" algn="r">
              <a:buNone/>
              <a:defRPr sz="1800">
                <a:latin typeface="+mn-lt"/>
              </a:defRPr>
            </a:lvl1pPr>
          </a:lstStyle>
          <a:p>
            <a:pPr lvl="0"/>
            <a:r>
              <a:rPr lang="en-US" dirty="0"/>
              <a:t>Course Web Site</a:t>
            </a:r>
          </a:p>
        </p:txBody>
      </p:sp>
      <p:pic>
        <p:nvPicPr>
          <p:cNvPr id="55" name="Picture 5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38412" y="261000"/>
            <a:ext cx="2050131" cy="670675"/>
          </a:xfrm>
          <a:prstGeom prst="rect">
            <a:avLst/>
          </a:prstGeom>
        </p:spPr>
      </p:pic>
      <p:sp>
        <p:nvSpPr>
          <p:cNvPr id="50" name="Title 1"/>
          <p:cNvSpPr>
            <a:spLocks noGrp="1"/>
          </p:cNvSpPr>
          <p:nvPr>
            <p:ph type="title" hasCustomPrompt="1"/>
          </p:nvPr>
        </p:nvSpPr>
        <p:spPr>
          <a:xfrm>
            <a:off x="188815" y="40341"/>
            <a:ext cx="9577597" cy="1110780"/>
          </a:xfrm>
        </p:spPr>
        <p:txBody>
          <a:bodyPr/>
          <a:lstStyle>
            <a:lvl1pPr>
              <a:defRPr>
                <a:solidFill>
                  <a:srgbClr val="F3BE60"/>
                </a:solidFill>
                <a:effectLst/>
              </a:defRPr>
            </a:lvl1pPr>
          </a:lstStyle>
          <a:p>
            <a:r>
              <a:rPr lang="en-US" dirty="0"/>
              <a:t>Presentation Title</a:t>
            </a:r>
            <a:endParaRPr dirty="0"/>
          </a:p>
        </p:txBody>
      </p:sp>
      <p:sp>
        <p:nvSpPr>
          <p:cNvPr id="2" name="TextBox 1">
            <a:hlinkClick r:id="rId3" tooltip="Software University - Quality Education, Profession and Job for Software Engineers"/>
          </p:cNvPr>
          <p:cNvSpPr txBox="1"/>
          <p:nvPr userDrawn="1"/>
        </p:nvSpPr>
        <p:spPr>
          <a:xfrm rot="322982">
            <a:off x="10066442" y="2253546"/>
            <a:ext cx="303288" cy="400110"/>
          </a:xfrm>
          <a:prstGeom prst="rect">
            <a:avLst/>
          </a:prstGeom>
          <a:noFill/>
        </p:spPr>
        <p:txBody>
          <a:bodyPr wrap="none" rtlCol="0">
            <a:spAutoFit/>
          </a:bodyPr>
          <a:lstStyle/>
          <a:p>
            <a:r>
              <a:rPr lang="en-US" sz="2000" b="1" dirty="0">
                <a:solidFill>
                  <a:srgbClr val="603A14"/>
                </a:solidFill>
              </a:rPr>
              <a:t>?</a:t>
            </a:r>
          </a:p>
        </p:txBody>
      </p:sp>
      <p:sp>
        <p:nvSpPr>
          <p:cNvPr id="27" name="TextBox 26">
            <a:hlinkClick r:id="rId4" tooltip="Software University Foundaton"/>
          </p:cNvPr>
          <p:cNvSpPr txBox="1"/>
          <p:nvPr userDrawn="1"/>
        </p:nvSpPr>
        <p:spPr>
          <a:xfrm rot="20630519">
            <a:off x="7568290" y="4341197"/>
            <a:ext cx="303288" cy="400110"/>
          </a:xfrm>
          <a:prstGeom prst="rect">
            <a:avLst/>
          </a:prstGeom>
          <a:noFill/>
        </p:spPr>
        <p:txBody>
          <a:bodyPr wrap="none" rtlCol="0">
            <a:spAutoFit/>
          </a:bodyPr>
          <a:lstStyle/>
          <a:p>
            <a:r>
              <a:rPr lang="en-US" sz="2000" b="1" dirty="0">
                <a:solidFill>
                  <a:srgbClr val="603A14"/>
                </a:solidFill>
              </a:rPr>
              <a:t>?</a:t>
            </a:r>
          </a:p>
        </p:txBody>
      </p:sp>
      <p:sp>
        <p:nvSpPr>
          <p:cNvPr id="51" name="TextBox 50">
            <a:hlinkClick r:id="rId5" tooltip="Svetlin Nakov - Programming and Education for Developers"/>
          </p:cNvPr>
          <p:cNvSpPr txBox="1"/>
          <p:nvPr userDrawn="1"/>
        </p:nvSpPr>
        <p:spPr>
          <a:xfrm>
            <a:off x="11500162" y="4679637"/>
            <a:ext cx="255198" cy="276999"/>
          </a:xfrm>
          <a:prstGeom prst="rect">
            <a:avLst/>
          </a:prstGeom>
          <a:noFill/>
        </p:spPr>
        <p:txBody>
          <a:bodyPr wrap="none" rtlCol="0">
            <a:spAutoFit/>
          </a:bodyPr>
          <a:lstStyle/>
          <a:p>
            <a:r>
              <a:rPr lang="en-US" sz="1200" dirty="0">
                <a:solidFill>
                  <a:srgbClr val="603A14"/>
                </a:solidFill>
              </a:rPr>
              <a:t>?</a:t>
            </a:r>
          </a:p>
        </p:txBody>
      </p:sp>
      <p:sp>
        <p:nvSpPr>
          <p:cNvPr id="52" name="TextBox 51">
            <a:hlinkClick r:id="rId6" tooltip="Software University - Discussion Forum"/>
          </p:cNvPr>
          <p:cNvSpPr txBox="1"/>
          <p:nvPr userDrawn="1"/>
        </p:nvSpPr>
        <p:spPr>
          <a:xfrm rot="20971262">
            <a:off x="6094412" y="6109081"/>
            <a:ext cx="268022" cy="307777"/>
          </a:xfrm>
          <a:prstGeom prst="rect">
            <a:avLst/>
          </a:prstGeom>
          <a:noFill/>
        </p:spPr>
        <p:txBody>
          <a:bodyPr wrap="none" rtlCol="0">
            <a:spAutoFit/>
          </a:bodyPr>
          <a:lstStyle/>
          <a:p>
            <a:r>
              <a:rPr lang="en-US" sz="1400" dirty="0">
                <a:solidFill>
                  <a:srgbClr val="603A14"/>
                </a:solidFill>
              </a:rPr>
              <a:t>?</a:t>
            </a:r>
          </a:p>
        </p:txBody>
      </p:sp>
      <p:sp>
        <p:nvSpPr>
          <p:cNvPr id="53" name="TextBox 52">
            <a:hlinkClick r:id="rId7" tooltip="Software University - Online Judge System"/>
          </p:cNvPr>
          <p:cNvSpPr txBox="1"/>
          <p:nvPr userDrawn="1"/>
        </p:nvSpPr>
        <p:spPr>
          <a:xfrm rot="569019">
            <a:off x="9155998" y="4032736"/>
            <a:ext cx="292068" cy="369332"/>
          </a:xfrm>
          <a:prstGeom prst="rect">
            <a:avLst/>
          </a:prstGeom>
          <a:noFill/>
        </p:spPr>
        <p:txBody>
          <a:bodyPr wrap="none" rtlCol="0">
            <a:spAutoFit/>
          </a:bodyPr>
          <a:lstStyle/>
          <a:p>
            <a:r>
              <a:rPr lang="en-US" sz="1800" b="1" dirty="0">
                <a:solidFill>
                  <a:srgbClr val="603A14"/>
                </a:solidFill>
              </a:rPr>
              <a:t>?</a:t>
            </a:r>
          </a:p>
        </p:txBody>
      </p:sp>
      <p:sp>
        <p:nvSpPr>
          <p:cNvPr id="54" name="TextBox 53">
            <a:hlinkClick r:id="rId8" tooltip="Software University @ Facebook"/>
          </p:cNvPr>
          <p:cNvSpPr txBox="1"/>
          <p:nvPr userDrawn="1"/>
        </p:nvSpPr>
        <p:spPr>
          <a:xfrm rot="219682">
            <a:off x="7047355" y="2560119"/>
            <a:ext cx="327334" cy="461665"/>
          </a:xfrm>
          <a:prstGeom prst="rect">
            <a:avLst/>
          </a:prstGeom>
          <a:noFill/>
        </p:spPr>
        <p:txBody>
          <a:bodyPr wrap="none" rtlCol="0">
            <a:spAutoFit/>
          </a:bodyPr>
          <a:lstStyle/>
          <a:p>
            <a:r>
              <a:rPr lang="en-US" b="1" dirty="0">
                <a:solidFill>
                  <a:srgbClr val="603A14"/>
                </a:solidFill>
              </a:rPr>
              <a:t>?</a:t>
            </a:r>
          </a:p>
        </p:txBody>
      </p:sp>
      <p:sp>
        <p:nvSpPr>
          <p:cNvPr id="56" name="TextBox 55">
            <a:hlinkClick r:id="rId9" tooltip="Software University @ Twitter"/>
          </p:cNvPr>
          <p:cNvSpPr txBox="1"/>
          <p:nvPr userDrawn="1"/>
        </p:nvSpPr>
        <p:spPr>
          <a:xfrm rot="20972266">
            <a:off x="11754532" y="2320841"/>
            <a:ext cx="268022" cy="307777"/>
          </a:xfrm>
          <a:prstGeom prst="rect">
            <a:avLst/>
          </a:prstGeom>
          <a:noFill/>
        </p:spPr>
        <p:txBody>
          <a:bodyPr wrap="none" rtlCol="0">
            <a:spAutoFit/>
          </a:bodyPr>
          <a:lstStyle/>
          <a:p>
            <a:r>
              <a:rPr lang="en-US" sz="1400" dirty="0">
                <a:solidFill>
                  <a:srgbClr val="603A14"/>
                </a:solidFill>
              </a:rPr>
              <a:t>?</a:t>
            </a:r>
          </a:p>
        </p:txBody>
      </p:sp>
      <p:sp>
        <p:nvSpPr>
          <p:cNvPr id="57" name="TextBox 56">
            <a:hlinkClick r:id="rId10" tooltip="Software University @ YouTube - free training courses and video lessons for software engineers"/>
          </p:cNvPr>
          <p:cNvSpPr txBox="1"/>
          <p:nvPr userDrawn="1"/>
        </p:nvSpPr>
        <p:spPr>
          <a:xfrm rot="562174">
            <a:off x="11774596" y="3447926"/>
            <a:ext cx="255198" cy="276999"/>
          </a:xfrm>
          <a:prstGeom prst="rect">
            <a:avLst/>
          </a:prstGeom>
          <a:noFill/>
        </p:spPr>
        <p:txBody>
          <a:bodyPr wrap="none" rtlCol="0">
            <a:spAutoFit/>
          </a:bodyPr>
          <a:lstStyle/>
          <a:p>
            <a:r>
              <a:rPr lang="en-US" sz="1200" dirty="0">
                <a:solidFill>
                  <a:srgbClr val="603A14"/>
                </a:solidFill>
              </a:rPr>
              <a:t>?</a:t>
            </a:r>
          </a:p>
        </p:txBody>
      </p:sp>
      <p:sp>
        <p:nvSpPr>
          <p:cNvPr id="58" name="TextBox 57">
            <a:hlinkClick r:id="rId11" tooltip="Programming Fundamentals Book and Vide Lessons: Learn C#, Programming, Data Structures, Algorithms and Quality Coding"/>
          </p:cNvPr>
          <p:cNvSpPr txBox="1"/>
          <p:nvPr userDrawn="1"/>
        </p:nvSpPr>
        <p:spPr>
          <a:xfrm rot="571210">
            <a:off x="11136783" y="5625911"/>
            <a:ext cx="268022" cy="307777"/>
          </a:xfrm>
          <a:prstGeom prst="rect">
            <a:avLst/>
          </a:prstGeom>
          <a:noFill/>
        </p:spPr>
        <p:txBody>
          <a:bodyPr wrap="none" rtlCol="0">
            <a:spAutoFit/>
          </a:bodyPr>
          <a:lstStyle/>
          <a:p>
            <a:r>
              <a:rPr lang="en-US" sz="1400" dirty="0">
                <a:solidFill>
                  <a:srgbClr val="603A14"/>
                </a:solidFill>
              </a:rPr>
              <a:t>?</a:t>
            </a:r>
          </a:p>
        </p:txBody>
      </p:sp>
      <p:pic>
        <p:nvPicPr>
          <p:cNvPr id="15" name="Picture 14"/>
          <p:cNvPicPr>
            <a:picLocks noChangeAspect="1"/>
          </p:cNvPicPr>
          <p:nvPr userDrawn="1"/>
        </p:nvPicPr>
        <p:blipFill>
          <a:blip r:embed="rId12" cstate="print"/>
          <a:stretch>
            <a:fillRect/>
          </a:stretch>
        </p:blipFill>
        <p:spPr>
          <a:xfrm rot="20967714">
            <a:off x="457076" y="2405125"/>
            <a:ext cx="2338944" cy="2395502"/>
          </a:xfrm>
          <a:prstGeom prst="rect">
            <a:avLst/>
          </a:prstGeom>
        </p:spPr>
      </p:pic>
      <p:sp>
        <p:nvSpPr>
          <p:cNvPr id="16" name="Rectangle 15"/>
          <p:cNvSpPr/>
          <p:nvPr userDrawn="1"/>
        </p:nvSpPr>
        <p:spPr>
          <a:xfrm rot="20949717">
            <a:off x="2718532" y="3306088"/>
            <a:ext cx="4540980" cy="948072"/>
          </a:xfrm>
          <a:prstGeom prst="rect">
            <a:avLst/>
          </a:prstGeom>
        </p:spPr>
        <p:txBody>
          <a:bodyPr wrap="none" lIns="0" tIns="0" rIns="0" bIns="0" anchor="ctr" anchorCtr="0">
            <a:noAutofit/>
            <a:scene3d>
              <a:camera prst="orthographicFront"/>
              <a:lightRig rig="soft" dir="t">
                <a:rot lat="0" lon="0" rev="10800000"/>
              </a:lightRig>
            </a:scene3d>
            <a:sp3d>
              <a:bevelT w="27940" h="12700"/>
              <a:contourClr>
                <a:srgbClr val="DDDDDD"/>
              </a:contourClr>
            </a:sp3d>
          </a:bodyPr>
          <a:lstStyle/>
          <a:p>
            <a:pPr algn="ctr" eaLnBrk="0" hangingPunct="0">
              <a:buClr>
                <a:srgbClr val="A19574">
                  <a:lumMod val="40000"/>
                  <a:lumOff val="60000"/>
                </a:srgbClr>
              </a:buClr>
              <a:buSzPct val="70000"/>
              <a:buFont typeface="Wingdings 2" pitchFamily="18" charset="2"/>
              <a:buNone/>
            </a:pPr>
            <a:r>
              <a:rPr lang="en-US" sz="6600" b="1" dirty="0">
                <a:solidFill>
                  <a:srgbClr val="F3BE60"/>
                </a:solidFill>
              </a:rPr>
              <a:t>Questions?</a:t>
            </a:r>
            <a:endParaRPr lang="en-US" sz="6600" b="1" spc="150" dirty="0">
              <a:ln w="11430"/>
              <a:solidFill>
                <a:prstClr val="white">
                  <a:lumMod val="40000"/>
                  <a:lumOff val="60000"/>
                </a:prstClr>
              </a:solidFill>
              <a:effectLst>
                <a:outerShdw blurRad="25400" algn="tl" rotWithShape="0">
                  <a:srgbClr val="000000">
                    <a:alpha val="43000"/>
                  </a:srgbClr>
                </a:outerShdw>
              </a:effectLst>
            </a:endParaRPr>
          </a:p>
        </p:txBody>
      </p:sp>
    </p:spTree>
    <p:extLst>
      <p:ext uri="{BB962C8B-B14F-4D97-AF65-F5344CB8AC3E}">
        <p14:creationId xmlns:p14="http://schemas.microsoft.com/office/powerpoint/2010/main" val="38127818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cstate="print">
            <a:lum/>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188814" y="6525002"/>
            <a:ext cx="1223999" cy="196477"/>
          </a:xfrm>
          <a:prstGeom prst="rect">
            <a:avLst/>
          </a:prstGeom>
        </p:spPr>
        <p:txBody>
          <a:bodyPr vert="horz" lIns="36000" tIns="36000" rIns="36000" bIns="36000" rtlCol="0" anchor="ctr"/>
          <a:lstStyle>
            <a:lvl1pPr algn="l">
              <a:defRPr sz="1000">
                <a:solidFill>
                  <a:schemeClr val="tx1">
                    <a:tint val="75000"/>
                  </a:schemeClr>
                </a:solidFill>
              </a:defRPr>
            </a:lvl1pPr>
          </a:lstStyle>
          <a:p>
            <a:fld id="{B3E2EAB7-764A-40FB-8F74-57FA0DA8A99D}" type="datetime1">
              <a:rPr lang="en-US" smtClean="0"/>
              <a:pPr/>
              <a:t>7/29/2016</a:t>
            </a:fld>
            <a:endParaRPr lang="en-US" dirty="0"/>
          </a:p>
        </p:txBody>
      </p:sp>
      <p:sp>
        <p:nvSpPr>
          <p:cNvPr id="5" name="Footer Placeholder 4"/>
          <p:cNvSpPr>
            <a:spLocks noGrp="1"/>
          </p:cNvSpPr>
          <p:nvPr>
            <p:ph type="ftr" sz="quarter" idx="3"/>
          </p:nvPr>
        </p:nvSpPr>
        <p:spPr>
          <a:xfrm>
            <a:off x="1414412" y="6525002"/>
            <a:ext cx="10150400" cy="196477"/>
          </a:xfrm>
          <a:prstGeom prst="rect">
            <a:avLst/>
          </a:prstGeom>
        </p:spPr>
        <p:txBody>
          <a:bodyPr vert="horz" lIns="36000" tIns="36000" rIns="36000" bIns="36000" rtlCol="0" anchor="ctr"/>
          <a:lstStyle>
            <a:lvl1pPr algn="ctr">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1566412" y="6525002"/>
            <a:ext cx="428822" cy="196477"/>
          </a:xfrm>
          <a:prstGeom prst="rect">
            <a:avLst/>
          </a:prstGeom>
        </p:spPr>
        <p:txBody>
          <a:bodyPr vert="horz" lIns="36000" tIns="36000" rIns="36000" bIns="36000" rtlCol="0" anchor="ctr"/>
          <a:lstStyle>
            <a:lvl1pPr algn="r">
              <a:defRPr sz="1000">
                <a:solidFill>
                  <a:schemeClr val="tx1">
                    <a:tint val="75000"/>
                  </a:schemeClr>
                </a:solidFill>
              </a:defRPr>
            </a:lvl1pPr>
          </a:lstStyle>
          <a:p>
            <a:fld id="{C014DD1E-5D91-48A3-AD6D-45FBA980D106}" type="slidenum">
              <a:rPr lang="en-US" smtClean="0"/>
              <a:pPr/>
              <a:t>‹#›</a:t>
            </a:fld>
            <a:endParaRPr lang="en-US" dirty="0"/>
          </a:p>
        </p:txBody>
      </p:sp>
      <p:sp>
        <p:nvSpPr>
          <p:cNvPr id="2" name="Title Placeholder 1"/>
          <p:cNvSpPr>
            <a:spLocks noGrp="1"/>
          </p:cNvSpPr>
          <p:nvPr>
            <p:ph type="title"/>
          </p:nvPr>
        </p:nvSpPr>
        <p:spPr>
          <a:xfrm>
            <a:off x="190403" y="39574"/>
            <a:ext cx="11806432" cy="1111549"/>
          </a:xfrm>
          <a:prstGeom prst="rect">
            <a:avLst/>
          </a:prstGeom>
        </p:spPr>
        <p:txBody>
          <a:bodyPr vert="horz" lIns="108000" tIns="36000" rIns="108000" bIns="36000" rtlCol="0" anchor="ctr" anchorCtr="0">
            <a:normAutofit/>
          </a:bodyPr>
          <a:lstStyle/>
          <a:p>
            <a:r>
              <a:rPr lang="en-US" dirty="0"/>
              <a:t>Click to Edit Master Title Style</a:t>
            </a:r>
            <a:endParaRPr dirty="0"/>
          </a:p>
        </p:txBody>
      </p:sp>
      <p:sp>
        <p:nvSpPr>
          <p:cNvPr id="3" name="Text Placeholder 2"/>
          <p:cNvSpPr>
            <a:spLocks noGrp="1"/>
          </p:cNvSpPr>
          <p:nvPr>
            <p:ph type="body" idx="1"/>
          </p:nvPr>
        </p:nvSpPr>
        <p:spPr>
          <a:xfrm>
            <a:off x="190413" y="1151123"/>
            <a:ext cx="11804822" cy="5570353"/>
          </a:xfrm>
          <a:prstGeom prst="rect">
            <a:avLst/>
          </a:prstGeom>
        </p:spPr>
        <p:txBody>
          <a:bodyPr vert="horz" lIns="108000" tIns="36000" rIns="108000" bIns="36000" rtlCol="0">
            <a:norm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7" r:id="rId4"/>
    <p:sldLayoutId id="2147483668" r:id="rId5"/>
  </p:sldLayoutIdLst>
  <p:hf hdr="0" ftr="0" dt="0"/>
  <p:txStyles>
    <p:titleStyle>
      <a:lvl1pPr algn="l" defTabSz="1218987" rtl="0" eaLnBrk="1" latinLnBrk="0" hangingPunct="1">
        <a:lnSpc>
          <a:spcPct val="90000"/>
        </a:lnSpc>
        <a:spcBef>
          <a:spcPct val="0"/>
        </a:spcBef>
        <a:buNone/>
        <a:defRPr sz="4000" b="1" kern="1200">
          <a:solidFill>
            <a:srgbClr val="F3BE60"/>
          </a:solidFill>
          <a:latin typeface="+mj-lt"/>
          <a:ea typeface="+mj-ea"/>
          <a:cs typeface="+mj-cs"/>
        </a:defRPr>
      </a:lvl1pPr>
    </p:titleStyle>
    <p:bodyStyle>
      <a:lvl1pPr marL="304747" indent="-304747" algn="l" defTabSz="1218987" rtl="0" eaLnBrk="1" latinLnBrk="0" hangingPunct="1">
        <a:lnSpc>
          <a:spcPct val="105000"/>
        </a:lnSpc>
        <a:spcBef>
          <a:spcPts val="600"/>
        </a:spcBef>
        <a:spcAft>
          <a:spcPts val="600"/>
        </a:spcAft>
        <a:buClr>
          <a:srgbClr val="F2B254"/>
        </a:buClr>
        <a:buSzPct val="100000"/>
        <a:buFont typeface="Wingdings" panose="05000000000000000000" pitchFamily="2" charset="2"/>
        <a:buChar char="§"/>
        <a:defRPr sz="3400" b="0" kern="1200">
          <a:solidFill>
            <a:schemeClr val="tx1"/>
          </a:solidFill>
          <a:latin typeface="+mn-lt"/>
          <a:ea typeface="+mn-ea"/>
          <a:cs typeface="+mn-cs"/>
        </a:defRPr>
      </a:lvl1pPr>
      <a:lvl2pPr marL="609493" indent="-231606" algn="l" defTabSz="1218987" rtl="0" eaLnBrk="1" latinLnBrk="0" hangingPunct="1">
        <a:lnSpc>
          <a:spcPct val="105000"/>
        </a:lnSpc>
        <a:spcBef>
          <a:spcPts val="600"/>
        </a:spcBef>
        <a:spcAft>
          <a:spcPts val="600"/>
        </a:spcAft>
        <a:buClr>
          <a:schemeClr val="accent1"/>
        </a:buClr>
        <a:buSzPct val="80000"/>
        <a:buFont typeface="Wingdings" panose="05000000000000000000" pitchFamily="2" charset="2"/>
        <a:buChar char="§"/>
        <a:defRPr sz="3200" b="0" kern="1200">
          <a:solidFill>
            <a:schemeClr val="tx1"/>
          </a:solidFill>
          <a:latin typeface="+mn-lt"/>
          <a:ea typeface="+mn-ea"/>
          <a:cs typeface="+mn-cs"/>
        </a:defRPr>
      </a:lvl2pPr>
      <a:lvl3pPr marL="914240" indent="-231606" algn="l" defTabSz="1218987" rtl="0" eaLnBrk="1" latinLnBrk="0" hangingPunct="1">
        <a:lnSpc>
          <a:spcPct val="105000"/>
        </a:lnSpc>
        <a:spcBef>
          <a:spcPts val="600"/>
        </a:spcBef>
        <a:spcAft>
          <a:spcPts val="600"/>
        </a:spcAft>
        <a:buClr>
          <a:srgbClr val="EF9A1D"/>
        </a:buClr>
        <a:buSzPct val="80000"/>
        <a:buFont typeface="Wingdings" panose="05000000000000000000" pitchFamily="2" charset="2"/>
        <a:buChar char="§"/>
        <a:defRPr sz="3000" b="0" kern="1200">
          <a:solidFill>
            <a:schemeClr val="tx1"/>
          </a:solidFill>
          <a:latin typeface="+mn-lt"/>
          <a:ea typeface="+mn-ea"/>
          <a:cs typeface="+mn-cs"/>
        </a:defRPr>
      </a:lvl3pPr>
      <a:lvl4pPr marL="1218987" indent="-231606" algn="l" defTabSz="1218987" rtl="0" eaLnBrk="1" latinLnBrk="0" hangingPunct="1">
        <a:lnSpc>
          <a:spcPct val="105000"/>
        </a:lnSpc>
        <a:spcBef>
          <a:spcPts val="600"/>
        </a:spcBef>
        <a:spcAft>
          <a:spcPts val="600"/>
        </a:spcAft>
        <a:buClr>
          <a:srgbClr val="ED9411"/>
        </a:buClr>
        <a:buSzPct val="80000"/>
        <a:buFont typeface="Wingdings" panose="05000000000000000000" pitchFamily="2" charset="2"/>
        <a:buChar char="§"/>
        <a:defRPr sz="2800" b="0" kern="1200">
          <a:solidFill>
            <a:schemeClr val="tx1"/>
          </a:solidFill>
          <a:latin typeface="+mn-lt"/>
          <a:ea typeface="+mn-ea"/>
          <a:cs typeface="+mn-cs"/>
        </a:defRPr>
      </a:lvl4pPr>
      <a:lvl5pPr marL="1523733" indent="-231606" algn="l" defTabSz="1218987" rtl="0" eaLnBrk="1" latinLnBrk="0" hangingPunct="1">
        <a:lnSpc>
          <a:spcPct val="105000"/>
        </a:lnSpc>
        <a:spcBef>
          <a:spcPts val="600"/>
        </a:spcBef>
        <a:spcAft>
          <a:spcPts val="600"/>
        </a:spcAft>
        <a:buClr>
          <a:srgbClr val="E28D10"/>
        </a:buClr>
        <a:buSzPct val="80000"/>
        <a:buFont typeface="Wingdings" panose="05000000000000000000" pitchFamily="2" charset="2"/>
        <a:buChar char="§"/>
        <a:defRPr sz="2600" b="0" kern="1200">
          <a:solidFill>
            <a:schemeClr val="tx1"/>
          </a:solidFill>
          <a:latin typeface="+mn-lt"/>
          <a:ea typeface="+mn-ea"/>
          <a:cs typeface="+mn-cs"/>
        </a:defRPr>
      </a:lvl5pPr>
      <a:lvl6pPr marL="1828480"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2"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2" algn="l" defTabSz="1218987" rtl="0" eaLnBrk="1" latinLnBrk="0" hangingPunct="1">
        <a:defRPr sz="2400" kern="1200">
          <a:solidFill>
            <a:schemeClr val="tx1"/>
          </a:solidFill>
          <a:latin typeface="+mn-lt"/>
          <a:ea typeface="+mn-ea"/>
          <a:cs typeface="+mn-cs"/>
        </a:defRPr>
      </a:lvl5pPr>
      <a:lvl6pPr marL="3047466"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1843"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oftuni.bg/"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2.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6.jp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6.jpg"/></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hyperlink" Target="http://www.indeavr.com/" TargetMode="External"/><Relationship Id="rId18" Type="http://schemas.openxmlformats.org/officeDocument/2006/relationships/image" Target="../media/image28.png"/><Relationship Id="rId3" Type="http://schemas.openxmlformats.org/officeDocument/2006/relationships/hyperlink" Target="http://www.luxoft.com/" TargetMode="External"/><Relationship Id="rId21" Type="http://schemas.openxmlformats.org/officeDocument/2006/relationships/hyperlink" Target="https://softuni.bg/java-advanced-oop" TargetMode="External"/><Relationship Id="rId7" Type="http://schemas.openxmlformats.org/officeDocument/2006/relationships/hyperlink" Target="http://komfo.com/" TargetMode="External"/><Relationship Id="rId12" Type="http://schemas.openxmlformats.org/officeDocument/2006/relationships/image" Target="../media/image25.png"/><Relationship Id="rId17" Type="http://schemas.openxmlformats.org/officeDocument/2006/relationships/hyperlink" Target="http://netpeak.bg/" TargetMode="External"/><Relationship Id="rId2" Type="http://schemas.openxmlformats.org/officeDocument/2006/relationships/notesSlide" Target="../notesSlides/notesSlide35.xml"/><Relationship Id="rId16" Type="http://schemas.openxmlformats.org/officeDocument/2006/relationships/image" Target="../media/image27.png"/><Relationship Id="rId20" Type="http://schemas.openxmlformats.org/officeDocument/2006/relationships/image" Target="../media/image29.png"/><Relationship Id="rId1" Type="http://schemas.openxmlformats.org/officeDocument/2006/relationships/slideLayout" Target="../slideLayouts/slideLayout5.xml"/><Relationship Id="rId6" Type="http://schemas.openxmlformats.org/officeDocument/2006/relationships/image" Target="../media/image22.png"/><Relationship Id="rId11" Type="http://schemas.openxmlformats.org/officeDocument/2006/relationships/hyperlink" Target="http://www.softwaregroup-bg.com/" TargetMode="External"/><Relationship Id="rId5" Type="http://schemas.openxmlformats.org/officeDocument/2006/relationships/hyperlink" Target="http://xs-software.com/" TargetMode="External"/><Relationship Id="rId15" Type="http://schemas.openxmlformats.org/officeDocument/2006/relationships/hyperlink" Target="http://www.infragistics.com/" TargetMode="External"/><Relationship Id="rId10" Type="http://schemas.openxmlformats.org/officeDocument/2006/relationships/image" Target="../media/image24.png"/><Relationship Id="rId19" Type="http://schemas.openxmlformats.org/officeDocument/2006/relationships/hyperlink" Target="http://www.superhosting.bg/" TargetMode="External"/><Relationship Id="rId4" Type="http://schemas.openxmlformats.org/officeDocument/2006/relationships/image" Target="../media/image21.png"/><Relationship Id="rId9" Type="http://schemas.openxmlformats.org/officeDocument/2006/relationships/hyperlink" Target="http://smartit.bg/" TargetMode="External"/><Relationship Id="rId14" Type="http://schemas.openxmlformats.org/officeDocument/2006/relationships/image" Target="../media/image26.png"/></Relationships>
</file>

<file path=ppt/slides/_rels/slide38.xml.rels><?xml version="1.0" encoding="UTF-8" standalone="yes"?>
<Relationships xmlns="http://schemas.openxmlformats.org/package/2006/relationships"><Relationship Id="rId8" Type="http://schemas.openxmlformats.org/officeDocument/2006/relationships/hyperlink" Target="http://creativecommons.org/licenses/by-nc-sa/3.0/deed.en_US" TargetMode="External"/><Relationship Id="rId3" Type="http://schemas.openxmlformats.org/officeDocument/2006/relationships/hyperlink" Target="http://creativecommons.org/licenses/by-nc-sa/4.0/" TargetMode="External"/><Relationship Id="rId7" Type="http://schemas.openxmlformats.org/officeDocument/2006/relationships/hyperlink" Target="https://telerikacademy.com/Courses/Courses/Details/159"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hyperlink" Target="http://creativecommons.org/licenses/by-sa/4.0/" TargetMode="External"/><Relationship Id="rId5" Type="http://schemas.openxmlformats.org/officeDocument/2006/relationships/hyperlink" Target="http://www.introprogramming.info/intro-java-book/" TargetMode="External"/><Relationship Id="rId4" Type="http://schemas.openxmlformats.org/officeDocument/2006/relationships/image" Target="../media/image30.png"/></Relationships>
</file>

<file path=ppt/slides/_rels/slide39.xml.rels><?xml version="1.0" encoding="UTF-8" standalone="yes"?>
<Relationships xmlns="http://schemas.openxmlformats.org/package/2006/relationships"><Relationship Id="rId8" Type="http://schemas.openxmlformats.org/officeDocument/2006/relationships/image" Target="../media/image31.png"/><Relationship Id="rId13" Type="http://schemas.openxmlformats.org/officeDocument/2006/relationships/image" Target="../media/image34.png"/><Relationship Id="rId3" Type="http://schemas.openxmlformats.org/officeDocument/2006/relationships/hyperlink" Target="http://softuni.org/" TargetMode="External"/><Relationship Id="rId7" Type="http://schemas.openxmlformats.org/officeDocument/2006/relationships/hyperlink" Target="http://forum.softuni.bg/" TargetMode="External"/><Relationship Id="rId12" Type="http://schemas.openxmlformats.org/officeDocument/2006/relationships/image" Target="../media/image33.png"/><Relationship Id="rId2" Type="http://schemas.openxmlformats.org/officeDocument/2006/relationships/notesSlide" Target="../notesSlides/notesSlide37.xml"/><Relationship Id="rId1" Type="http://schemas.openxmlformats.org/officeDocument/2006/relationships/slideLayout" Target="../slideLayouts/slideLayout4.xml"/><Relationship Id="rId6" Type="http://schemas.openxmlformats.org/officeDocument/2006/relationships/hyperlink" Target="http://www.youtube.com/SoftwareUniversity" TargetMode="External"/><Relationship Id="rId11" Type="http://schemas.openxmlformats.org/officeDocument/2006/relationships/image" Target="../media/image32.png"/><Relationship Id="rId5" Type="http://schemas.openxmlformats.org/officeDocument/2006/relationships/hyperlink" Target="https://www.facebook.com/SoftwareUniversity" TargetMode="External"/><Relationship Id="rId10" Type="http://schemas.openxmlformats.org/officeDocument/2006/relationships/hyperlink" Target="http://www.facebook.com/SoftwareUniversity" TargetMode="External"/><Relationship Id="rId4" Type="http://schemas.openxmlformats.org/officeDocument/2006/relationships/hyperlink" Target="http://softuni.bg/" TargetMode="External"/><Relationship Id="rId9" Type="http://schemas.openxmlformats.org/officeDocument/2006/relationships/image" Target="../media/image3.png"/><Relationship Id="rId14" Type="http://schemas.openxmlformats.org/officeDocument/2006/relationships/image" Target="../media/image35.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656012" y="1065832"/>
            <a:ext cx="8215099" cy="1171550"/>
          </a:xfrm>
          <a:prstGeom prst="rect">
            <a:avLst/>
          </a:prstGeom>
          <a:noFill/>
          <a:ln>
            <a:noFill/>
          </a:ln>
        </p:spPr>
        <p:txBody>
          <a:bodyPr lIns="0" tIns="0" rIns="0" bIns="0" anchor="ctr" anchorCtr="0">
            <a:noAutofit/>
          </a:bodyPr>
          <a:lstStyle/>
          <a:p>
            <a:pPr marL="0" marR="0" lvl="0" indent="0" algn="r" rtl="0">
              <a:lnSpc>
                <a:spcPct val="90000"/>
              </a:lnSpc>
              <a:spcBef>
                <a:spcPts val="0"/>
              </a:spcBef>
              <a:spcAft>
                <a:spcPts val="0"/>
              </a:spcAft>
              <a:buClr>
                <a:srgbClr val="F6D18E"/>
              </a:buClr>
              <a:buSzPct val="25000"/>
              <a:buFont typeface="Calibri"/>
              <a:buNone/>
            </a:pPr>
            <a:r>
              <a:rPr lang="en-US" sz="5400" b="1" i="0" u="none" strike="noStrike" cap="none" dirty="0">
                <a:solidFill>
                  <a:srgbClr val="F6D18E"/>
                </a:solidFill>
                <a:latin typeface="Calibri"/>
                <a:ea typeface="Calibri"/>
                <a:cs typeface="Calibri"/>
                <a:sym typeface="Calibri"/>
              </a:rPr>
              <a:t>Unit Testing</a:t>
            </a:r>
          </a:p>
        </p:txBody>
      </p:sp>
      <p:sp>
        <p:nvSpPr>
          <p:cNvPr id="56" name="Shape 56"/>
          <p:cNvSpPr txBox="1">
            <a:spLocks noGrp="1"/>
          </p:cNvSpPr>
          <p:nvPr>
            <p:ph type="body" idx="2"/>
          </p:nvPr>
        </p:nvSpPr>
        <p:spPr>
          <a:xfrm>
            <a:off x="760412" y="4348942"/>
            <a:ext cx="3187613" cy="525134"/>
          </a:xfrm>
          <a:prstGeom prst="rect">
            <a:avLst/>
          </a:prstGeom>
          <a:noFill/>
          <a:ln>
            <a:noFill/>
          </a:ln>
        </p:spPr>
        <p:txBody>
          <a:bodyPr lIns="36000" tIns="36000" rIns="36000" bIns="36000" anchor="b" anchorCtr="0">
            <a:noAutofit/>
          </a:bodyPr>
          <a:lstStyle/>
          <a:p>
            <a:pPr marL="0" marR="0" lvl="0" indent="0" algn="l" rtl="0">
              <a:lnSpc>
                <a:spcPct val="105000"/>
              </a:lnSpc>
              <a:spcBef>
                <a:spcPts val="0"/>
              </a:spcBef>
              <a:spcAft>
                <a:spcPts val="0"/>
              </a:spcAft>
              <a:buClr>
                <a:srgbClr val="F2B254"/>
              </a:buClr>
              <a:buSzPct val="25000"/>
              <a:buFont typeface="Noto Sans Symbols"/>
              <a:buNone/>
            </a:pPr>
            <a:r>
              <a:rPr lang="en-US" sz="2800" b="1" i="0" u="none" strike="noStrike" cap="none">
                <a:solidFill>
                  <a:srgbClr val="EE792A"/>
                </a:solidFill>
                <a:latin typeface="Calibri"/>
                <a:ea typeface="Calibri"/>
                <a:cs typeface="Calibri"/>
                <a:sym typeface="Calibri"/>
              </a:rPr>
              <a:t>SoftUni Team</a:t>
            </a:r>
          </a:p>
        </p:txBody>
      </p:sp>
      <p:sp>
        <p:nvSpPr>
          <p:cNvPr id="57" name="Shape 57"/>
          <p:cNvSpPr txBox="1">
            <a:spLocks noGrp="1"/>
          </p:cNvSpPr>
          <p:nvPr>
            <p:ph type="body" idx="4"/>
          </p:nvPr>
        </p:nvSpPr>
        <p:spPr>
          <a:xfrm>
            <a:off x="760412" y="4818841"/>
            <a:ext cx="3187614" cy="444343"/>
          </a:xfrm>
          <a:prstGeom prst="rect">
            <a:avLst/>
          </a:prstGeom>
          <a:noFill/>
          <a:ln>
            <a:noFill/>
          </a:ln>
        </p:spPr>
        <p:txBody>
          <a:bodyPr lIns="36000" tIns="36000" rIns="36000" bIns="36000" anchor="ctr" anchorCtr="0">
            <a:noAutofit/>
          </a:bodyPr>
          <a:lstStyle/>
          <a:p>
            <a:pPr marL="0" marR="0" lvl="0" indent="0" algn="l" rtl="0">
              <a:lnSpc>
                <a:spcPct val="105000"/>
              </a:lnSpc>
              <a:spcBef>
                <a:spcPts val="0"/>
              </a:spcBef>
              <a:spcAft>
                <a:spcPts val="0"/>
              </a:spcAft>
              <a:buClr>
                <a:srgbClr val="F2B254"/>
              </a:buClr>
              <a:buSzPct val="25000"/>
              <a:buFont typeface="Noto Sans Symbols"/>
              <a:buNone/>
            </a:pPr>
            <a:r>
              <a:rPr lang="en-US" sz="2300" b="1" i="0" u="none" strike="noStrike" cap="none">
                <a:solidFill>
                  <a:srgbClr val="F4B36C"/>
                </a:solidFill>
                <a:latin typeface="Calibri"/>
                <a:ea typeface="Calibri"/>
                <a:cs typeface="Calibri"/>
                <a:sym typeface="Calibri"/>
              </a:rPr>
              <a:t>Technical Trainers</a:t>
            </a:r>
          </a:p>
        </p:txBody>
      </p:sp>
      <p:sp>
        <p:nvSpPr>
          <p:cNvPr id="58" name="Shape 58"/>
          <p:cNvSpPr txBox="1">
            <a:spLocks noGrp="1"/>
          </p:cNvSpPr>
          <p:nvPr>
            <p:ph type="body" idx="6"/>
          </p:nvPr>
        </p:nvSpPr>
        <p:spPr>
          <a:xfrm>
            <a:off x="760412" y="5263182"/>
            <a:ext cx="3187613" cy="363550"/>
          </a:xfrm>
          <a:prstGeom prst="rect">
            <a:avLst/>
          </a:prstGeom>
          <a:noFill/>
          <a:ln>
            <a:noFill/>
          </a:ln>
        </p:spPr>
        <p:txBody>
          <a:bodyPr lIns="36000" tIns="36000" rIns="36000" bIns="36000" anchor="ctr" anchorCtr="0">
            <a:noAutofit/>
          </a:bodyPr>
          <a:lstStyle/>
          <a:p>
            <a:pPr marL="0" marR="0" lvl="0" indent="0" algn="l" rtl="0">
              <a:lnSpc>
                <a:spcPct val="105000"/>
              </a:lnSpc>
              <a:spcBef>
                <a:spcPts val="0"/>
              </a:spcBef>
              <a:spcAft>
                <a:spcPts val="0"/>
              </a:spcAft>
              <a:buClr>
                <a:srgbClr val="F2B254"/>
              </a:buClr>
              <a:buSzPct val="25000"/>
              <a:buFont typeface="Noto Sans Symbols"/>
              <a:buNone/>
            </a:pPr>
            <a:r>
              <a:rPr lang="en-US" sz="1800" b="1" i="0" u="none" strike="noStrike" cap="none">
                <a:solidFill>
                  <a:srgbClr val="F27A44"/>
                </a:solidFill>
                <a:latin typeface="Calibri"/>
                <a:ea typeface="Calibri"/>
                <a:cs typeface="Calibri"/>
                <a:sym typeface="Calibri"/>
              </a:rPr>
              <a:t>Software University</a:t>
            </a:r>
          </a:p>
        </p:txBody>
      </p:sp>
      <p:sp>
        <p:nvSpPr>
          <p:cNvPr id="59" name="Shape 59"/>
          <p:cNvSpPr txBox="1">
            <a:spLocks noGrp="1"/>
          </p:cNvSpPr>
          <p:nvPr>
            <p:ph type="body" idx="7"/>
          </p:nvPr>
        </p:nvSpPr>
        <p:spPr>
          <a:xfrm>
            <a:off x="760412" y="5604346"/>
            <a:ext cx="3187613" cy="331233"/>
          </a:xfrm>
          <a:prstGeom prst="rect">
            <a:avLst/>
          </a:prstGeom>
          <a:noFill/>
          <a:ln>
            <a:noFill/>
          </a:ln>
        </p:spPr>
        <p:txBody>
          <a:bodyPr lIns="36000" tIns="36000" rIns="36000" bIns="36000" anchor="ctr" anchorCtr="0">
            <a:noAutofit/>
          </a:bodyPr>
          <a:lstStyle/>
          <a:p>
            <a:pPr marL="0" marR="0" lvl="0" indent="0" algn="l" rtl="0">
              <a:lnSpc>
                <a:spcPct val="105000"/>
              </a:lnSpc>
              <a:spcBef>
                <a:spcPts val="0"/>
              </a:spcBef>
              <a:spcAft>
                <a:spcPts val="0"/>
              </a:spcAft>
              <a:buClr>
                <a:srgbClr val="F2B254"/>
              </a:buClr>
              <a:buSzPct val="25000"/>
              <a:buFont typeface="Noto Sans Symbols"/>
              <a:buNone/>
            </a:pPr>
            <a:r>
              <a:rPr lang="en-US" sz="1600" b="1" i="0" u="sng" strike="noStrike" cap="none">
                <a:solidFill>
                  <a:schemeClr val="hlink"/>
                </a:solidFill>
                <a:latin typeface="Calibri"/>
                <a:ea typeface="Calibri"/>
                <a:cs typeface="Calibri"/>
                <a:sym typeface="Calibri"/>
                <a:hlinkClick r:id="rId3"/>
              </a:rPr>
              <a:t>http://softuni.bg</a:t>
            </a:r>
          </a:p>
        </p:txBody>
      </p:sp>
      <p:pic>
        <p:nvPicPr>
          <p:cNvPr id="60" name="Shape 60"/>
          <p:cNvPicPr preferRelativeResize="0"/>
          <p:nvPr/>
        </p:nvPicPr>
        <p:blipFill rotWithShape="1">
          <a:blip r:embed="rId4">
            <a:alphaModFix/>
          </a:blip>
          <a:srcRect/>
          <a:stretch/>
        </p:blipFill>
        <p:spPr>
          <a:xfrm>
            <a:off x="821983" y="2972633"/>
            <a:ext cx="2175525" cy="761163"/>
          </a:xfrm>
          <a:prstGeom prst="roundRect">
            <a:avLst>
              <a:gd name="adj" fmla="val 3940"/>
            </a:avLst>
          </a:prstGeom>
          <a:solidFill>
            <a:srgbClr val="231F20">
              <a:alpha val="49411"/>
            </a:srgbClr>
          </a:solidFill>
          <a:ln w="9525" cap="flat" cmpd="sng">
            <a:solidFill>
              <a:srgbClr val="C87D0E">
                <a:alpha val="49411"/>
              </a:srgbClr>
            </a:solidFill>
            <a:prstDash val="solid"/>
            <a:round/>
            <a:headEnd type="none" w="med" len="med"/>
            <a:tailEnd type="none" w="med" len="med"/>
          </a:ln>
        </p:spPr>
      </p:pic>
      <p:pic>
        <p:nvPicPr>
          <p:cNvPr id="61" name="Shape 61"/>
          <p:cNvPicPr preferRelativeResize="0"/>
          <p:nvPr/>
        </p:nvPicPr>
        <p:blipFill rotWithShape="1">
          <a:blip r:embed="rId5">
            <a:alphaModFix/>
          </a:blip>
          <a:srcRect l="-2033" t="-11972" r="-4042" b="1046"/>
          <a:stretch/>
        </p:blipFill>
        <p:spPr>
          <a:xfrm>
            <a:off x="825157" y="1887142"/>
            <a:ext cx="2172350" cy="795695"/>
          </a:xfrm>
          <a:prstGeom prst="roundRect">
            <a:avLst>
              <a:gd name="adj" fmla="val 3940"/>
            </a:avLst>
          </a:prstGeom>
          <a:solidFill>
            <a:srgbClr val="231F20">
              <a:alpha val="49411"/>
            </a:srgbClr>
          </a:solidFill>
          <a:ln w="9525" cap="flat" cmpd="sng">
            <a:solidFill>
              <a:srgbClr val="C87D0E">
                <a:alpha val="49411"/>
              </a:srgbClr>
            </a:solidFill>
            <a:prstDash val="solid"/>
            <a:round/>
            <a:headEnd type="none" w="med" len="med"/>
            <a:tailEnd type="none" w="med" len="med"/>
          </a:ln>
        </p:spPr>
      </p:pic>
      <p:grpSp>
        <p:nvGrpSpPr>
          <p:cNvPr id="2" name="Group 1"/>
          <p:cNvGrpSpPr/>
          <p:nvPr/>
        </p:nvGrpSpPr>
        <p:grpSpPr>
          <a:xfrm>
            <a:off x="5702301" y="3796677"/>
            <a:ext cx="2807014" cy="2354809"/>
            <a:chOff x="4261429" y="3796677"/>
            <a:chExt cx="2807014" cy="2354809"/>
          </a:xfrm>
        </p:grpSpPr>
        <p:pic>
          <p:nvPicPr>
            <p:cNvPr id="18" name="Picture 17" descr="http://softuni.b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4261429" y="3886200"/>
              <a:ext cx="2064163" cy="2265286"/>
            </a:xfrm>
            <a:prstGeom prst="rect">
              <a:avLst/>
            </a:prstGeom>
          </p:spPr>
        </p:pic>
        <p:sp>
          <p:nvSpPr>
            <p:cNvPr id="19" name="TextBox 18"/>
            <p:cNvSpPr txBox="1"/>
            <p:nvPr/>
          </p:nvSpPr>
          <p:spPr>
            <a:xfrm rot="576164">
              <a:off x="5679217" y="3796677"/>
              <a:ext cx="1389226" cy="667875"/>
            </a:xfrm>
            <a:prstGeom prst="rect">
              <a:avLst/>
            </a:prstGeom>
            <a:noFill/>
          </p:spPr>
          <p:txBody>
            <a:bodyPr wrap="none" rtlCol="0">
              <a:spAutoFit/>
            </a:bodyPr>
            <a:lstStyle/>
            <a:p>
              <a:pPr algn="ctr">
                <a:lnSpc>
                  <a:spcPct val="85000"/>
                </a:lnSpc>
              </a:pPr>
              <a:r>
                <a:rPr lang="en-US" sz="2200" b="1" spc="50" dirty="0">
                  <a:ln w="9525" cmpd="sng">
                    <a:solidFill>
                      <a:srgbClr val="FFA72A"/>
                    </a:solidFill>
                    <a:prstDash val="solid"/>
                  </a:ln>
                  <a:solidFill>
                    <a:srgbClr val="FFF0D9"/>
                  </a:solidFill>
                  <a:effectLst>
                    <a:glow rad="38100">
                      <a:srgbClr val="F0A22E">
                        <a:alpha val="40000"/>
                      </a:srgbClr>
                    </a:glow>
                  </a:effectLst>
                </a:rPr>
                <a:t>Java OOP</a:t>
              </a:r>
            </a:p>
            <a:p>
              <a:pPr algn="ctr">
                <a:lnSpc>
                  <a:spcPct val="85000"/>
                </a:lnSpc>
              </a:pPr>
              <a:r>
                <a:rPr lang="en-US" sz="2200" b="1" spc="50" dirty="0">
                  <a:ln w="9525" cmpd="sng">
                    <a:solidFill>
                      <a:srgbClr val="FFA72A"/>
                    </a:solidFill>
                    <a:prstDash val="solid"/>
                  </a:ln>
                  <a:solidFill>
                    <a:srgbClr val="FFF0D9"/>
                  </a:solidFill>
                  <a:effectLst>
                    <a:glow rad="38100">
                      <a:srgbClr val="F0A22E">
                        <a:alpha val="40000"/>
                      </a:srgbClr>
                    </a:glow>
                  </a:effectLst>
                </a:rPr>
                <a:t>Advanced</a:t>
              </a:r>
            </a:p>
          </p:txBody>
        </p:sp>
      </p:grpSp>
      <p:sp>
        <p:nvSpPr>
          <p:cNvPr id="12" name="Subtitle 5"/>
          <p:cNvSpPr>
            <a:spLocks noGrp="1"/>
          </p:cNvSpPr>
          <p:nvPr>
            <p:ph type="subTitle" idx="1"/>
          </p:nvPr>
        </p:nvSpPr>
        <p:spPr>
          <a:xfrm>
            <a:off x="3732212" y="2320577"/>
            <a:ext cx="8153400" cy="727423"/>
          </a:xfrm>
        </p:spPr>
        <p:txBody>
          <a:bodyPr>
            <a:noAutofit/>
          </a:bodyPr>
          <a:lstStyle/>
          <a:p>
            <a:r>
              <a:rPr lang="en-US" dirty="0"/>
              <a:t>Building Rock-Solid Software</a:t>
            </a:r>
          </a:p>
          <a:p>
            <a:endParaRPr lang="en-US" sz="3600" dirty="0"/>
          </a:p>
        </p:txBody>
      </p:sp>
    </p:spTree>
    <p:extLst>
      <p:ext uri="{BB962C8B-B14F-4D97-AF65-F5344CB8AC3E}">
        <p14:creationId xmlns:p14="http://schemas.microsoft.com/office/powerpoint/2010/main" val="26220820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10</a:t>
            </a:fld>
            <a:endParaRPr lang="en-US" dirty="0"/>
          </a:p>
        </p:txBody>
      </p:sp>
      <p:sp>
        <p:nvSpPr>
          <p:cNvPr id="4" name="Title 3"/>
          <p:cNvSpPr>
            <a:spLocks noGrp="1"/>
          </p:cNvSpPr>
          <p:nvPr>
            <p:ph type="title"/>
          </p:nvPr>
        </p:nvSpPr>
        <p:spPr/>
        <p:txBody>
          <a:bodyPr/>
          <a:lstStyle/>
          <a:p>
            <a:r>
              <a:rPr lang="en-US" dirty="0"/>
              <a:t>Example (2)</a:t>
            </a:r>
          </a:p>
        </p:txBody>
      </p:sp>
      <p:grpSp>
        <p:nvGrpSpPr>
          <p:cNvPr id="22" name="Group 21"/>
          <p:cNvGrpSpPr/>
          <p:nvPr/>
        </p:nvGrpSpPr>
        <p:grpSpPr>
          <a:xfrm>
            <a:off x="188815" y="2743200"/>
            <a:ext cx="11804695" cy="2286000"/>
            <a:chOff x="190415" y="3085450"/>
            <a:chExt cx="11804695" cy="1979757"/>
          </a:xfrm>
          <a:noFill/>
        </p:grpSpPr>
        <p:sp>
          <p:nvSpPr>
            <p:cNvPr id="23" name="Rectangle 22"/>
            <p:cNvSpPr/>
            <p:nvPr/>
          </p:nvSpPr>
          <p:spPr>
            <a:xfrm>
              <a:off x="190415" y="3085450"/>
              <a:ext cx="11804695" cy="1979757"/>
            </a:xfrm>
            <a:prstGeom prst="rect">
              <a:avLst/>
            </a:prstGeom>
            <a:grpFill/>
            <a:ln>
              <a:noFill/>
            </a:ln>
            <a:effectLst>
              <a:innerShdw blurRad="5080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1003104" y="3239199"/>
              <a:ext cx="10349108" cy="605574"/>
            </a:xfrm>
            <a:prstGeom prst="rect">
              <a:avLst/>
            </a:prstGeom>
            <a:grpFill/>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grpSp>
      <p:sp>
        <p:nvSpPr>
          <p:cNvPr id="28" name="Rectangle 27"/>
          <p:cNvSpPr/>
          <p:nvPr/>
        </p:nvSpPr>
        <p:spPr>
          <a:xfrm>
            <a:off x="1029179" y="3073132"/>
            <a:ext cx="10349108" cy="699249"/>
          </a:xfrm>
          <a:prstGeom prst="rect">
            <a:avLst/>
          </a:prstGeom>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sp>
        <p:nvSpPr>
          <p:cNvPr id="13" name="Rectangle 12"/>
          <p:cNvSpPr/>
          <p:nvPr/>
        </p:nvSpPr>
        <p:spPr>
          <a:xfrm>
            <a:off x="227012" y="1804765"/>
            <a:ext cx="11734800" cy="3986435"/>
          </a:xfrm>
          <a:prstGeom prst="rect">
            <a:avLst/>
          </a:prstGeom>
          <a:solidFill>
            <a:schemeClr val="tx1"/>
          </a:solidFill>
          <a:ln>
            <a:noFill/>
          </a:ln>
          <a:effectLst>
            <a:innerShdw blurRad="12700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defTabSz="914400" eaLnBrk="0" fontAlgn="base" hangingPunct="0">
              <a:spcBef>
                <a:spcPct val="0"/>
              </a:spcBef>
              <a:spcAft>
                <a:spcPct val="0"/>
              </a:spcAft>
            </a:pPr>
            <a:r>
              <a:rPr lang="en-US" altLang="en-US" sz="3600" b="1" dirty="0">
                <a:solidFill>
                  <a:srgbClr val="000080"/>
                </a:solidFill>
                <a:latin typeface="Courier New" panose="02070309020205020404" pitchFamily="49" charset="0"/>
                <a:cs typeface="Courier New" panose="02070309020205020404" pitchFamily="49" charset="0"/>
              </a:rPr>
              <a:t> </a:t>
            </a:r>
            <a:endParaRPr lang="en-US" sz="2800" dirty="0"/>
          </a:p>
        </p:txBody>
      </p:sp>
      <p:sp>
        <p:nvSpPr>
          <p:cNvPr id="5" name="TextBox 4"/>
          <p:cNvSpPr txBox="1"/>
          <p:nvPr/>
        </p:nvSpPr>
        <p:spPr>
          <a:xfrm>
            <a:off x="579227" y="1901041"/>
            <a:ext cx="11249011" cy="3970318"/>
          </a:xfrm>
          <a:prstGeom prst="rect">
            <a:avLst/>
          </a:prstGeom>
          <a:noFill/>
        </p:spPr>
        <p:txBody>
          <a:bodyPr wrap="square" rtlCol="0">
            <a:spAutoFit/>
          </a:bodyPr>
          <a:lstStyle/>
          <a:p>
            <a:pPr defTabSz="914400" eaLnBrk="0" fontAlgn="base" hangingPunct="0">
              <a:spcBef>
                <a:spcPct val="0"/>
              </a:spcBef>
              <a:spcAft>
                <a:spcPct val="0"/>
              </a:spcAft>
            </a:pPr>
            <a:r>
              <a:rPr lang="en-US" altLang="en-US" sz="2800" b="1" dirty="0">
                <a:solidFill>
                  <a:srgbClr val="000080"/>
                </a:solidFill>
                <a:latin typeface="Courier New" panose="02070309020205020404" pitchFamily="49" charset="0"/>
                <a:cs typeface="Courier New" panose="02070309020205020404" pitchFamily="49" charset="0"/>
              </a:rPr>
              <a:t>void </a:t>
            </a:r>
            <a:r>
              <a:rPr lang="en-US" altLang="en-US" sz="2800" dirty="0" err="1">
                <a:solidFill>
                  <a:srgbClr val="000000"/>
                </a:solidFill>
                <a:latin typeface="Courier New" panose="02070309020205020404" pitchFamily="49" charset="0"/>
                <a:cs typeface="Courier New" panose="02070309020205020404" pitchFamily="49" charset="0"/>
              </a:rPr>
              <a:t>testSum</a:t>
            </a:r>
            <a:r>
              <a:rPr lang="en-US" altLang="en-US" sz="2800" dirty="0">
                <a:solidFill>
                  <a:srgbClr val="000000"/>
                </a:solidFill>
                <a:latin typeface="Courier New" panose="02070309020205020404" pitchFamily="49" charset="0"/>
                <a:cs typeface="Courier New" panose="02070309020205020404" pitchFamily="49" charset="0"/>
              </a:rPr>
              <a:t>() {</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dirty="0">
                <a:solidFill>
                  <a:srgbClr val="000080"/>
                </a:solidFill>
                <a:latin typeface="Courier New" panose="02070309020205020404" pitchFamily="49" charset="0"/>
                <a:cs typeface="Courier New" panose="02070309020205020404" pitchFamily="49" charset="0"/>
              </a:rPr>
              <a:t>if </a:t>
            </a:r>
            <a:r>
              <a:rPr lang="en-US" altLang="en-US" sz="2800" dirty="0">
                <a:solidFill>
                  <a:srgbClr val="000000"/>
                </a:solidFill>
                <a:latin typeface="Courier New" panose="02070309020205020404" pitchFamily="49" charset="0"/>
                <a:cs typeface="Courier New" panose="02070309020205020404" pitchFamily="49" charset="0"/>
              </a:rPr>
              <a:t>(sum(</a:t>
            </a:r>
            <a:r>
              <a:rPr lang="en-US" altLang="en-US" sz="2800" dirty="0">
                <a:solidFill>
                  <a:srgbClr val="0000FF"/>
                </a:solidFill>
                <a:latin typeface="Courier New" panose="02070309020205020404" pitchFamily="49" charset="0"/>
                <a:cs typeface="Courier New" panose="02070309020205020404" pitchFamily="49" charset="0"/>
              </a:rPr>
              <a:t>1</a:t>
            </a: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dirty="0">
                <a:solidFill>
                  <a:srgbClr val="0000FF"/>
                </a:solidFill>
                <a:latin typeface="Courier New" panose="02070309020205020404" pitchFamily="49" charset="0"/>
                <a:cs typeface="Courier New" panose="02070309020205020404" pitchFamily="49" charset="0"/>
              </a:rPr>
              <a:t>2</a:t>
            </a:r>
            <a:r>
              <a:rPr lang="en-US" altLang="en-US" sz="2800" dirty="0">
                <a:solidFill>
                  <a:srgbClr val="000000"/>
                </a:solidFill>
                <a:latin typeface="Courier New" panose="02070309020205020404" pitchFamily="49" charset="0"/>
                <a:cs typeface="Courier New" panose="02070309020205020404" pitchFamily="49" charset="0"/>
              </a:rPr>
              <a:t>) != </a:t>
            </a:r>
            <a:r>
              <a:rPr lang="en-US" altLang="en-US" sz="2800" dirty="0">
                <a:solidFill>
                  <a:srgbClr val="0000FF"/>
                </a:solidFill>
                <a:latin typeface="Courier New" panose="02070309020205020404" pitchFamily="49" charset="0"/>
                <a:cs typeface="Courier New" panose="02070309020205020404" pitchFamily="49" charset="0"/>
              </a:rPr>
              <a:t>3</a:t>
            </a:r>
            <a:r>
              <a:rPr lang="en-US" altLang="en-US" sz="2800" dirty="0">
                <a:solidFill>
                  <a:srgbClr val="000000"/>
                </a:solidFill>
                <a:latin typeface="Courier New" panose="02070309020205020404" pitchFamily="49" charset="0"/>
                <a:cs typeface="Courier New" panose="02070309020205020404" pitchFamily="49" charset="0"/>
              </a:rPr>
              <a:t>)</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dirty="0">
                <a:solidFill>
                  <a:srgbClr val="000080"/>
                </a:solidFill>
                <a:latin typeface="Courier New" panose="02070309020205020404" pitchFamily="49" charset="0"/>
                <a:cs typeface="Courier New" panose="02070309020205020404" pitchFamily="49" charset="0"/>
              </a:rPr>
              <a:t>throw new </a:t>
            </a:r>
            <a:r>
              <a:rPr lang="en-US" altLang="en-US" sz="2800" dirty="0" err="1">
                <a:solidFill>
                  <a:srgbClr val="000000"/>
                </a:solidFill>
                <a:latin typeface="Courier New" panose="02070309020205020404" pitchFamily="49" charset="0"/>
                <a:cs typeface="Courier New" panose="02070309020205020404" pitchFamily="49" charset="0"/>
              </a:rPr>
              <a:t>TestFailedException</a:t>
            </a:r>
            <a:r>
              <a:rPr lang="en-US" altLang="en-US" sz="2800" dirty="0">
                <a:solidFill>
                  <a:srgbClr val="000000"/>
                </a:solidFill>
                <a:latin typeface="Courier New" panose="02070309020205020404" pitchFamily="49" charset="0"/>
                <a:cs typeface="Courier New" panose="02070309020205020404" pitchFamily="49" charset="0"/>
              </a:rPr>
              <a:t>(</a:t>
            </a:r>
            <a:r>
              <a:rPr lang="en-US" altLang="en-US" sz="2800" b="1" dirty="0">
                <a:solidFill>
                  <a:srgbClr val="008000"/>
                </a:solidFill>
                <a:latin typeface="Courier New" panose="02070309020205020404" pitchFamily="49" charset="0"/>
                <a:cs typeface="Courier New" panose="02070309020205020404" pitchFamily="49" charset="0"/>
              </a:rPr>
              <a:t>"1+2 != 3"</a:t>
            </a:r>
            <a:r>
              <a:rPr lang="en-US" altLang="en-US" sz="2800" dirty="0">
                <a:solidFill>
                  <a:srgbClr val="000000"/>
                </a:solidFill>
                <a:latin typeface="Courier New" panose="02070309020205020404" pitchFamily="49" charset="0"/>
                <a:cs typeface="Courier New" panose="02070309020205020404" pitchFamily="49" charset="0"/>
              </a:rPr>
              <a:t>);</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dirty="0">
                <a:solidFill>
                  <a:srgbClr val="000080"/>
                </a:solidFill>
                <a:latin typeface="Courier New" panose="02070309020205020404" pitchFamily="49" charset="0"/>
                <a:cs typeface="Courier New" panose="02070309020205020404" pitchFamily="49" charset="0"/>
              </a:rPr>
              <a:t>if </a:t>
            </a:r>
            <a:r>
              <a:rPr lang="en-US" altLang="en-US" sz="2800" dirty="0">
                <a:solidFill>
                  <a:srgbClr val="000000"/>
                </a:solidFill>
                <a:latin typeface="Courier New" panose="02070309020205020404" pitchFamily="49" charset="0"/>
                <a:cs typeface="Courier New" panose="02070309020205020404" pitchFamily="49" charset="0"/>
              </a:rPr>
              <a:t>(sum(-</a:t>
            </a:r>
            <a:r>
              <a:rPr lang="en-US" altLang="en-US" sz="2800" dirty="0">
                <a:solidFill>
                  <a:srgbClr val="0000FF"/>
                </a:solidFill>
                <a:latin typeface="Courier New" panose="02070309020205020404" pitchFamily="49" charset="0"/>
                <a:cs typeface="Courier New" panose="02070309020205020404" pitchFamily="49" charset="0"/>
              </a:rPr>
              <a:t>2</a:t>
            </a:r>
            <a:r>
              <a:rPr lang="en-US" altLang="en-US" sz="2800" dirty="0">
                <a:solidFill>
                  <a:srgbClr val="000000"/>
                </a:solidFill>
                <a:latin typeface="Courier New" panose="02070309020205020404" pitchFamily="49" charset="0"/>
                <a:cs typeface="Courier New" panose="02070309020205020404" pitchFamily="49" charset="0"/>
              </a:rPr>
              <a:t>) != -</a:t>
            </a:r>
            <a:r>
              <a:rPr lang="en-US" altLang="en-US" sz="2800" dirty="0">
                <a:solidFill>
                  <a:srgbClr val="0000FF"/>
                </a:solidFill>
                <a:latin typeface="Courier New" panose="02070309020205020404" pitchFamily="49" charset="0"/>
                <a:cs typeface="Courier New" panose="02070309020205020404" pitchFamily="49" charset="0"/>
              </a:rPr>
              <a:t>2</a:t>
            </a:r>
            <a:r>
              <a:rPr lang="en-US" altLang="en-US" sz="2800" dirty="0">
                <a:solidFill>
                  <a:srgbClr val="000000"/>
                </a:solidFill>
                <a:latin typeface="Courier New" panose="02070309020205020404" pitchFamily="49" charset="0"/>
                <a:cs typeface="Courier New" panose="02070309020205020404" pitchFamily="49" charset="0"/>
              </a:rPr>
              <a:t>)</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dirty="0">
                <a:solidFill>
                  <a:srgbClr val="000080"/>
                </a:solidFill>
                <a:latin typeface="Courier New" panose="02070309020205020404" pitchFamily="49" charset="0"/>
                <a:cs typeface="Courier New" panose="02070309020205020404" pitchFamily="49" charset="0"/>
              </a:rPr>
              <a:t>throw new </a:t>
            </a:r>
            <a:r>
              <a:rPr lang="en-US" altLang="en-US" sz="2800" dirty="0" err="1">
                <a:solidFill>
                  <a:srgbClr val="000000"/>
                </a:solidFill>
                <a:latin typeface="Courier New" panose="02070309020205020404" pitchFamily="49" charset="0"/>
                <a:cs typeface="Courier New" panose="02070309020205020404" pitchFamily="49" charset="0"/>
              </a:rPr>
              <a:t>TestFailedException</a:t>
            </a:r>
            <a:r>
              <a:rPr lang="en-US" altLang="en-US" sz="2800" dirty="0">
                <a:solidFill>
                  <a:srgbClr val="000000"/>
                </a:solidFill>
                <a:latin typeface="Courier New" panose="02070309020205020404" pitchFamily="49" charset="0"/>
                <a:cs typeface="Courier New" panose="02070309020205020404" pitchFamily="49" charset="0"/>
              </a:rPr>
              <a:t>(</a:t>
            </a:r>
            <a:r>
              <a:rPr lang="en-US" altLang="en-US" sz="2800" b="1" dirty="0">
                <a:solidFill>
                  <a:srgbClr val="008000"/>
                </a:solidFill>
                <a:latin typeface="Courier New" panose="02070309020205020404" pitchFamily="49" charset="0"/>
                <a:cs typeface="Courier New" panose="02070309020205020404" pitchFamily="49" charset="0"/>
              </a:rPr>
              <a:t>"-2 != -2"</a:t>
            </a:r>
            <a:r>
              <a:rPr lang="en-US" altLang="en-US" sz="2800" dirty="0">
                <a:solidFill>
                  <a:srgbClr val="000000"/>
                </a:solidFill>
                <a:latin typeface="Courier New" panose="02070309020205020404" pitchFamily="49" charset="0"/>
                <a:cs typeface="Courier New" panose="02070309020205020404" pitchFamily="49" charset="0"/>
              </a:rPr>
              <a:t>);</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dirty="0">
                <a:solidFill>
                  <a:srgbClr val="000080"/>
                </a:solidFill>
                <a:latin typeface="Courier New" panose="02070309020205020404" pitchFamily="49" charset="0"/>
                <a:cs typeface="Courier New" panose="02070309020205020404" pitchFamily="49" charset="0"/>
              </a:rPr>
              <a:t>if </a:t>
            </a:r>
            <a:r>
              <a:rPr lang="en-US" altLang="en-US" sz="2800" dirty="0">
                <a:solidFill>
                  <a:srgbClr val="000000"/>
                </a:solidFill>
                <a:latin typeface="Courier New" panose="02070309020205020404" pitchFamily="49" charset="0"/>
                <a:cs typeface="Courier New" panose="02070309020205020404" pitchFamily="49" charset="0"/>
              </a:rPr>
              <a:t>(sum() != </a:t>
            </a:r>
            <a:r>
              <a:rPr lang="en-US" altLang="en-US" sz="2800" dirty="0">
                <a:solidFill>
                  <a:srgbClr val="0000FF"/>
                </a:solidFill>
                <a:latin typeface="Courier New" panose="02070309020205020404" pitchFamily="49" charset="0"/>
                <a:cs typeface="Courier New" panose="02070309020205020404" pitchFamily="49" charset="0"/>
              </a:rPr>
              <a:t>0</a:t>
            </a:r>
            <a:r>
              <a:rPr lang="en-US" altLang="en-US" sz="2800" dirty="0">
                <a:solidFill>
                  <a:srgbClr val="000000"/>
                </a:solidFill>
                <a:latin typeface="Courier New" panose="02070309020205020404" pitchFamily="49" charset="0"/>
                <a:cs typeface="Courier New" panose="02070309020205020404" pitchFamily="49" charset="0"/>
              </a:rPr>
              <a:t>)</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dirty="0">
                <a:solidFill>
                  <a:srgbClr val="000080"/>
                </a:solidFill>
                <a:latin typeface="Courier New" panose="02070309020205020404" pitchFamily="49" charset="0"/>
                <a:cs typeface="Courier New" panose="02070309020205020404" pitchFamily="49" charset="0"/>
              </a:rPr>
              <a:t>throw new </a:t>
            </a:r>
            <a:r>
              <a:rPr lang="en-US" altLang="en-US" sz="2800" dirty="0" err="1">
                <a:solidFill>
                  <a:srgbClr val="000000"/>
                </a:solidFill>
                <a:latin typeface="Courier New" panose="02070309020205020404" pitchFamily="49" charset="0"/>
                <a:cs typeface="Courier New" panose="02070309020205020404" pitchFamily="49" charset="0"/>
              </a:rPr>
              <a:t>TestFailedException</a:t>
            </a:r>
            <a:r>
              <a:rPr lang="en-US" altLang="en-US" sz="2800" dirty="0">
                <a:solidFill>
                  <a:srgbClr val="000000"/>
                </a:solidFill>
                <a:latin typeface="Courier New" panose="02070309020205020404" pitchFamily="49" charset="0"/>
                <a:cs typeface="Courier New" panose="02070309020205020404" pitchFamily="49" charset="0"/>
              </a:rPr>
              <a:t>(</a:t>
            </a:r>
            <a:r>
              <a:rPr lang="en-US" altLang="en-US" sz="2800" b="1" dirty="0">
                <a:solidFill>
                  <a:srgbClr val="008000"/>
                </a:solidFill>
                <a:latin typeface="Courier New" panose="02070309020205020404" pitchFamily="49" charset="0"/>
                <a:cs typeface="Courier New" panose="02070309020205020404" pitchFamily="49" charset="0"/>
              </a:rPr>
              <a:t>"0 != 0"</a:t>
            </a:r>
            <a:r>
              <a:rPr lang="en-US" altLang="en-US" sz="2800" dirty="0">
                <a:solidFill>
                  <a:srgbClr val="000000"/>
                </a:solidFill>
                <a:latin typeface="Courier New" panose="02070309020205020404" pitchFamily="49" charset="0"/>
                <a:cs typeface="Courier New" panose="02070309020205020404" pitchFamily="49" charset="0"/>
              </a:rPr>
              <a:t>);</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a:t>
            </a:r>
            <a:endParaRPr lang="en-US" altLang="en-US" sz="4400" dirty="0">
              <a:latin typeface="Arial" panose="020B0604020202020204" pitchFamily="34" charset="0"/>
            </a:endParaRPr>
          </a:p>
          <a:p>
            <a:pPr lvl="0" defTabSz="914400" eaLnBrk="0" fontAlgn="base" hangingPunct="0">
              <a:spcBef>
                <a:spcPct val="0"/>
              </a:spcBef>
              <a:spcAft>
                <a:spcPct val="0"/>
              </a:spcAft>
            </a:pPr>
            <a:endParaRPr lang="en-US" altLang="en-US" sz="2800" dirty="0">
              <a:latin typeface="Arial" panose="020B0604020202020204" pitchFamily="34" charset="0"/>
            </a:endParaRPr>
          </a:p>
        </p:txBody>
      </p:sp>
    </p:spTree>
    <p:extLst>
      <p:ext uri="{BB962C8B-B14F-4D97-AF65-F5344CB8AC3E}">
        <p14:creationId xmlns:p14="http://schemas.microsoft.com/office/powerpoint/2010/main" val="34397275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88825" cy="6858000"/>
          </a:xfrm>
          <a:prstGeom prst="rect">
            <a:avLst/>
          </a:prstGeom>
          <a:blipFill dpi="0" rotWithShape="1">
            <a:blip r:embed="rId3"/>
            <a:srcRect/>
            <a:stretch>
              <a:fillRect/>
            </a:stretch>
          </a:blipFill>
          <a:ln>
            <a:noFill/>
          </a:ln>
          <a:effectLst>
            <a:outerShdw blurRad="50800" dist="50800" dir="5400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3" name="Slide Number Placeholder 2"/>
          <p:cNvSpPr>
            <a:spLocks noGrp="1"/>
          </p:cNvSpPr>
          <p:nvPr>
            <p:ph type="sldNum" sz="quarter" idx="4"/>
          </p:nvPr>
        </p:nvSpPr>
        <p:spPr/>
        <p:txBody>
          <a:bodyPr/>
          <a:lstStyle/>
          <a:p>
            <a:fld id="{C014DD1E-5D91-48A3-AD6D-45FBA980D106}" type="slidenum">
              <a:rPr lang="en-US" smtClean="0"/>
              <a:pPr/>
              <a:t>11</a:t>
            </a:fld>
            <a:endParaRPr lang="en-US" dirty="0"/>
          </a:p>
        </p:txBody>
      </p:sp>
      <p:sp>
        <p:nvSpPr>
          <p:cNvPr id="4" name="Rectangle 3"/>
          <p:cNvSpPr/>
          <p:nvPr/>
        </p:nvSpPr>
        <p:spPr>
          <a:xfrm>
            <a:off x="-7144" y="0"/>
            <a:ext cx="12188825" cy="6858000"/>
          </a:xfrm>
          <a:prstGeom prst="rect">
            <a:avLst/>
          </a:prstGeom>
          <a:solidFill>
            <a:srgbClr val="321300">
              <a:alpha val="19000"/>
            </a:srgbClr>
          </a:solidFill>
          <a:ln>
            <a:noFill/>
          </a:ln>
          <a:effectLst>
            <a:outerShdw blurRad="368300" dist="50800" dir="5400000" sx="1000" sy="1000" algn="ctr" rotWithShape="0">
              <a:srgbClr val="30130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pic>
        <p:nvPicPr>
          <p:cNvPr id="9" name="Picture 2" descr="D:\_WORK PROJECTS\Nakov\Presentation Slides Design\STORE\Software University Foundation Logo BG and ENG black WHITOUT background CMYK.png"/>
          <p:cNvPicPr>
            <a:picLocks noChangeAspect="1" noChangeArrowheads="1"/>
          </p:cNvPicPr>
          <p:nvPr/>
        </p:nvPicPr>
        <p:blipFill>
          <a:blip r:embed="rId4" cstate="print"/>
          <a:srcRect/>
          <a:stretch>
            <a:fillRect/>
          </a:stretch>
        </p:blipFill>
        <p:spPr bwMode="auto">
          <a:xfrm>
            <a:off x="9828212" y="228600"/>
            <a:ext cx="2175525" cy="762000"/>
          </a:xfrm>
          <a:prstGeom prst="rect">
            <a:avLst/>
          </a:prstGeom>
          <a:noFill/>
        </p:spPr>
      </p:pic>
      <p:sp>
        <p:nvSpPr>
          <p:cNvPr id="7" name="Rectangle 6"/>
          <p:cNvSpPr/>
          <p:nvPr/>
        </p:nvSpPr>
        <p:spPr>
          <a:xfrm>
            <a:off x="-7144" y="2552700"/>
            <a:ext cx="12203113" cy="17526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a:ln>
                  <a:solidFill>
                    <a:schemeClr val="bg1"/>
                  </a:solidFill>
                </a:ln>
                <a:effectLst>
                  <a:outerShdw blurRad="50800" dist="38100" algn="tr" rotWithShape="0">
                    <a:prstClr val="black">
                      <a:alpha val="40000"/>
                    </a:prstClr>
                  </a:outerShdw>
                </a:effectLst>
              </a:rPr>
              <a:t>Frameworks</a:t>
            </a:r>
            <a:endParaRPr lang="en-GB" sz="8000" b="1" dirty="0">
              <a:ln>
                <a:solidFill>
                  <a:schemeClr val="bg1"/>
                </a:solidFill>
              </a:ln>
            </a:endParaRPr>
          </a:p>
        </p:txBody>
      </p:sp>
    </p:spTree>
    <p:extLst>
      <p:ext uri="{BB962C8B-B14F-4D97-AF65-F5344CB8AC3E}">
        <p14:creationId xmlns:p14="http://schemas.microsoft.com/office/powerpoint/2010/main" val="3015343526"/>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12</a:t>
            </a:fld>
            <a:endParaRPr lang="en-US" dirty="0"/>
          </a:p>
        </p:txBody>
      </p:sp>
      <p:sp>
        <p:nvSpPr>
          <p:cNvPr id="4" name="Title 3"/>
          <p:cNvSpPr>
            <a:spLocks noGrp="1"/>
          </p:cNvSpPr>
          <p:nvPr>
            <p:ph type="title"/>
          </p:nvPr>
        </p:nvSpPr>
        <p:spPr/>
        <p:txBody>
          <a:bodyPr/>
          <a:lstStyle/>
          <a:p>
            <a:r>
              <a:rPr lang="en-US" dirty="0"/>
              <a:t>Framework</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9412" y="1524000"/>
            <a:ext cx="3810000" cy="3810000"/>
          </a:xfrm>
          <a:prstGeom prst="rect">
            <a:avLst/>
          </a:prstGeom>
        </p:spPr>
      </p:pic>
    </p:spTree>
    <p:extLst>
      <p:ext uri="{BB962C8B-B14F-4D97-AF65-F5344CB8AC3E}">
        <p14:creationId xmlns:p14="http://schemas.microsoft.com/office/powerpoint/2010/main" val="41394181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13</a:t>
            </a:fld>
            <a:endParaRPr lang="en-US" dirty="0"/>
          </a:p>
        </p:txBody>
      </p:sp>
      <p:sp>
        <p:nvSpPr>
          <p:cNvPr id="4" name="Title 3"/>
          <p:cNvSpPr>
            <a:spLocks noGrp="1"/>
          </p:cNvSpPr>
          <p:nvPr>
            <p:ph type="title"/>
          </p:nvPr>
        </p:nvSpPr>
        <p:spPr/>
        <p:txBody>
          <a:bodyPr/>
          <a:lstStyle/>
          <a:p>
            <a:r>
              <a:rPr lang="en-US" dirty="0"/>
              <a:t>Testing a Method</a:t>
            </a:r>
          </a:p>
        </p:txBody>
      </p:sp>
      <p:grpSp>
        <p:nvGrpSpPr>
          <p:cNvPr id="22" name="Group 21"/>
          <p:cNvGrpSpPr/>
          <p:nvPr/>
        </p:nvGrpSpPr>
        <p:grpSpPr>
          <a:xfrm>
            <a:off x="188815" y="2743200"/>
            <a:ext cx="11804695" cy="2286000"/>
            <a:chOff x="190415" y="3085450"/>
            <a:chExt cx="11804695" cy="1979757"/>
          </a:xfrm>
          <a:noFill/>
        </p:grpSpPr>
        <p:sp>
          <p:nvSpPr>
            <p:cNvPr id="23" name="Rectangle 22"/>
            <p:cNvSpPr/>
            <p:nvPr/>
          </p:nvSpPr>
          <p:spPr>
            <a:xfrm>
              <a:off x="190415" y="3085450"/>
              <a:ext cx="11804695" cy="1979757"/>
            </a:xfrm>
            <a:prstGeom prst="rect">
              <a:avLst/>
            </a:prstGeom>
            <a:grpFill/>
            <a:ln>
              <a:noFill/>
            </a:ln>
            <a:effectLst>
              <a:innerShdw blurRad="5080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1003104" y="3239199"/>
              <a:ext cx="10349108" cy="605574"/>
            </a:xfrm>
            <a:prstGeom prst="rect">
              <a:avLst/>
            </a:prstGeom>
            <a:grpFill/>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grpSp>
      <p:sp>
        <p:nvSpPr>
          <p:cNvPr id="25" name="Rectangle 24"/>
          <p:cNvSpPr/>
          <p:nvPr/>
        </p:nvSpPr>
        <p:spPr>
          <a:xfrm>
            <a:off x="223762" y="2047095"/>
            <a:ext cx="11734800" cy="2751321"/>
          </a:xfrm>
          <a:prstGeom prst="rect">
            <a:avLst/>
          </a:prstGeom>
          <a:solidFill>
            <a:schemeClr val="tx1"/>
          </a:solidFill>
          <a:ln>
            <a:noFill/>
          </a:ln>
          <a:effectLst>
            <a:innerShdw blurRad="12700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28" name="Rectangle 27"/>
          <p:cNvSpPr/>
          <p:nvPr/>
        </p:nvSpPr>
        <p:spPr>
          <a:xfrm>
            <a:off x="1029179" y="3073132"/>
            <a:ext cx="10349108" cy="699249"/>
          </a:xfrm>
          <a:prstGeom prst="rect">
            <a:avLst/>
          </a:prstGeom>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sp>
        <p:nvSpPr>
          <p:cNvPr id="29" name="Rectangle 28"/>
          <p:cNvSpPr/>
          <p:nvPr/>
        </p:nvSpPr>
        <p:spPr>
          <a:xfrm>
            <a:off x="531812" y="2268593"/>
            <a:ext cx="11799665" cy="2308324"/>
          </a:xfrm>
          <a:prstGeom prst="rect">
            <a:avLst/>
          </a:prstGeom>
        </p:spPr>
        <p:txBody>
          <a:bodyPr wrap="square">
            <a:spAutoFit/>
          </a:bodyPr>
          <a:lstStyle/>
          <a:p>
            <a:pPr lvl="0" defTabSz="914400" eaLnBrk="0" fontAlgn="base" hangingPunct="0">
              <a:spcBef>
                <a:spcPct val="0"/>
              </a:spcBef>
              <a:spcAft>
                <a:spcPct val="0"/>
              </a:spcAft>
            </a:pPr>
            <a:r>
              <a:rPr lang="en-US" altLang="en-US" sz="3600" dirty="0">
                <a:solidFill>
                  <a:srgbClr val="2C8C8C"/>
                </a:solidFill>
                <a:latin typeface="Courier New" panose="02070309020205020404" pitchFamily="49" charset="0"/>
                <a:cs typeface="Courier New" panose="02070309020205020404" pitchFamily="49" charset="0"/>
              </a:rPr>
              <a:t>String </a:t>
            </a:r>
            <a:r>
              <a:rPr lang="en-US" altLang="en-US" sz="3600" dirty="0" err="1">
                <a:solidFill>
                  <a:srgbClr val="000000"/>
                </a:solidFill>
                <a:latin typeface="Courier New" panose="02070309020205020404" pitchFamily="49" charset="0"/>
                <a:cs typeface="Courier New" panose="02070309020205020404" pitchFamily="49" charset="0"/>
              </a:rPr>
              <a:t>concat</a:t>
            </a:r>
            <a:r>
              <a:rPr lang="en-US" altLang="en-US" sz="3600" dirty="0">
                <a:solidFill>
                  <a:srgbClr val="000000"/>
                </a:solidFill>
                <a:latin typeface="Courier New" panose="02070309020205020404" pitchFamily="49" charset="0"/>
                <a:cs typeface="Courier New" panose="02070309020205020404" pitchFamily="49" charset="0"/>
              </a:rPr>
              <a:t>(</a:t>
            </a:r>
            <a:r>
              <a:rPr lang="en-US" altLang="en-US" sz="3600" dirty="0">
                <a:solidFill>
                  <a:srgbClr val="2C8C8C"/>
                </a:solidFill>
                <a:latin typeface="Courier New" panose="02070309020205020404" pitchFamily="49" charset="0"/>
                <a:cs typeface="Courier New" panose="02070309020205020404" pitchFamily="49" charset="0"/>
              </a:rPr>
              <a:t>String </a:t>
            </a:r>
            <a:r>
              <a:rPr lang="en-US" altLang="en-US" sz="3600" dirty="0">
                <a:solidFill>
                  <a:srgbClr val="000000"/>
                </a:solidFill>
                <a:latin typeface="Courier New" panose="02070309020205020404" pitchFamily="49" charset="0"/>
                <a:cs typeface="Courier New" panose="02070309020205020404" pitchFamily="49" charset="0"/>
              </a:rPr>
              <a:t>one,</a:t>
            </a:r>
            <a:r>
              <a:rPr lang="en-US" altLang="en-US" sz="3600" dirty="0">
                <a:solidFill>
                  <a:srgbClr val="2C8C8C"/>
                </a:solidFill>
                <a:latin typeface="Courier New" panose="02070309020205020404" pitchFamily="49" charset="0"/>
                <a:cs typeface="Courier New" panose="02070309020205020404" pitchFamily="49" charset="0"/>
              </a:rPr>
              <a:t> String </a:t>
            </a:r>
            <a:r>
              <a:rPr lang="en-US" altLang="en-US" sz="3600" dirty="0">
                <a:solidFill>
                  <a:srgbClr val="000000"/>
                </a:solidFill>
                <a:latin typeface="Courier New" panose="02070309020205020404" pitchFamily="49" charset="0"/>
                <a:cs typeface="Courier New" panose="02070309020205020404" pitchFamily="49" charset="0"/>
              </a:rPr>
              <a:t>two ) {</a:t>
            </a:r>
            <a:br>
              <a:rPr lang="en-US" altLang="en-US" sz="3600" dirty="0">
                <a:solidFill>
                  <a:srgbClr val="000000"/>
                </a:solidFill>
                <a:latin typeface="Courier New" panose="02070309020205020404" pitchFamily="49" charset="0"/>
                <a:cs typeface="Courier New" panose="02070309020205020404" pitchFamily="49" charset="0"/>
              </a:rPr>
            </a:br>
            <a:r>
              <a:rPr lang="en-US" altLang="en-US" sz="3600" dirty="0">
                <a:solidFill>
                  <a:srgbClr val="000000"/>
                </a:solidFill>
                <a:latin typeface="Courier New" panose="02070309020205020404" pitchFamily="49" charset="0"/>
                <a:cs typeface="Courier New" panose="02070309020205020404" pitchFamily="49" charset="0"/>
              </a:rPr>
              <a:t>   </a:t>
            </a:r>
            <a:br>
              <a:rPr lang="en-US" altLang="en-US" sz="3600" dirty="0">
                <a:solidFill>
                  <a:srgbClr val="000000"/>
                </a:solidFill>
                <a:latin typeface="Courier New" panose="02070309020205020404" pitchFamily="49" charset="0"/>
                <a:cs typeface="Courier New" panose="02070309020205020404" pitchFamily="49" charset="0"/>
              </a:rPr>
            </a:br>
            <a:r>
              <a:rPr lang="en-US" altLang="en-US" sz="3600" dirty="0">
                <a:solidFill>
                  <a:srgbClr val="000000"/>
                </a:solidFill>
                <a:latin typeface="Courier New" panose="02070309020205020404" pitchFamily="49" charset="0"/>
                <a:cs typeface="Courier New" panose="02070309020205020404" pitchFamily="49" charset="0"/>
              </a:rPr>
              <a:t>    </a:t>
            </a:r>
            <a:r>
              <a:rPr lang="en-US" altLang="en-US" sz="3600" b="1" dirty="0">
                <a:solidFill>
                  <a:srgbClr val="000080"/>
                </a:solidFill>
                <a:latin typeface="Courier New" panose="02070309020205020404" pitchFamily="49" charset="0"/>
                <a:cs typeface="Courier New" panose="02070309020205020404" pitchFamily="49" charset="0"/>
              </a:rPr>
              <a:t>return </a:t>
            </a:r>
            <a:r>
              <a:rPr lang="en-US" altLang="en-US" sz="3600" dirty="0">
                <a:solidFill>
                  <a:srgbClr val="000000"/>
                </a:solidFill>
                <a:latin typeface="Courier New" panose="02070309020205020404" pitchFamily="49" charset="0"/>
                <a:cs typeface="Courier New" panose="02070309020205020404" pitchFamily="49" charset="0"/>
              </a:rPr>
              <a:t>one + two;</a:t>
            </a:r>
            <a:br>
              <a:rPr lang="en-US" altLang="en-US" sz="3600" dirty="0">
                <a:solidFill>
                  <a:srgbClr val="000000"/>
                </a:solidFill>
                <a:latin typeface="Courier New" panose="02070309020205020404" pitchFamily="49" charset="0"/>
                <a:cs typeface="Courier New" panose="02070309020205020404" pitchFamily="49" charset="0"/>
              </a:rPr>
            </a:br>
            <a:r>
              <a:rPr lang="en-US" altLang="en-US" sz="3600" dirty="0">
                <a:solidFill>
                  <a:srgbClr val="000000"/>
                </a:solidFill>
                <a:latin typeface="Courier New" panose="02070309020205020404" pitchFamily="49" charset="0"/>
                <a:cs typeface="Courier New" panose="02070309020205020404" pitchFamily="49" charset="0"/>
              </a:rPr>
              <a:t>}</a:t>
            </a:r>
            <a:endParaRPr lang="en-US" altLang="en-US" sz="7200" dirty="0">
              <a:latin typeface="Arial" panose="020B0604020202020204" pitchFamily="34" charset="0"/>
            </a:endParaRPr>
          </a:p>
        </p:txBody>
      </p:sp>
    </p:spTree>
    <p:extLst>
      <p:ext uri="{BB962C8B-B14F-4D97-AF65-F5344CB8AC3E}">
        <p14:creationId xmlns:p14="http://schemas.microsoft.com/office/powerpoint/2010/main" val="41394181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14</a:t>
            </a:fld>
            <a:endParaRPr lang="en-US" dirty="0"/>
          </a:p>
        </p:txBody>
      </p:sp>
      <p:sp>
        <p:nvSpPr>
          <p:cNvPr id="4" name="Title 3"/>
          <p:cNvSpPr>
            <a:spLocks noGrp="1"/>
          </p:cNvSpPr>
          <p:nvPr>
            <p:ph type="title"/>
          </p:nvPr>
        </p:nvSpPr>
        <p:spPr/>
        <p:txBody>
          <a:bodyPr/>
          <a:lstStyle/>
          <a:p>
            <a:r>
              <a:rPr lang="en-US" dirty="0"/>
              <a:t>Example</a:t>
            </a:r>
          </a:p>
        </p:txBody>
      </p:sp>
      <p:grpSp>
        <p:nvGrpSpPr>
          <p:cNvPr id="22" name="Group 21"/>
          <p:cNvGrpSpPr/>
          <p:nvPr/>
        </p:nvGrpSpPr>
        <p:grpSpPr>
          <a:xfrm>
            <a:off x="188815" y="2743200"/>
            <a:ext cx="11804695" cy="2286000"/>
            <a:chOff x="190415" y="3085450"/>
            <a:chExt cx="11804695" cy="1979757"/>
          </a:xfrm>
          <a:noFill/>
        </p:grpSpPr>
        <p:sp>
          <p:nvSpPr>
            <p:cNvPr id="23" name="Rectangle 22"/>
            <p:cNvSpPr/>
            <p:nvPr/>
          </p:nvSpPr>
          <p:spPr>
            <a:xfrm>
              <a:off x="190415" y="3085450"/>
              <a:ext cx="11804695" cy="1979757"/>
            </a:xfrm>
            <a:prstGeom prst="rect">
              <a:avLst/>
            </a:prstGeom>
            <a:grpFill/>
            <a:ln>
              <a:noFill/>
            </a:ln>
            <a:effectLst>
              <a:innerShdw blurRad="5080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1003104" y="3239199"/>
              <a:ext cx="10349108" cy="605574"/>
            </a:xfrm>
            <a:prstGeom prst="rect">
              <a:avLst/>
            </a:prstGeom>
            <a:grpFill/>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grpSp>
      <p:sp>
        <p:nvSpPr>
          <p:cNvPr id="25" name="Rectangle 24"/>
          <p:cNvSpPr/>
          <p:nvPr/>
        </p:nvSpPr>
        <p:spPr>
          <a:xfrm>
            <a:off x="223762" y="1089168"/>
            <a:ext cx="11734800" cy="5435833"/>
          </a:xfrm>
          <a:prstGeom prst="rect">
            <a:avLst/>
          </a:prstGeom>
          <a:solidFill>
            <a:schemeClr val="tx1"/>
          </a:solidFill>
          <a:ln>
            <a:noFill/>
          </a:ln>
          <a:effectLst>
            <a:innerShdw blurRad="12700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28" name="Rectangle 27"/>
          <p:cNvSpPr/>
          <p:nvPr/>
        </p:nvSpPr>
        <p:spPr>
          <a:xfrm>
            <a:off x="1029179" y="3073132"/>
            <a:ext cx="10349108" cy="699249"/>
          </a:xfrm>
          <a:prstGeom prst="rect">
            <a:avLst/>
          </a:prstGeom>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sp>
        <p:nvSpPr>
          <p:cNvPr id="29" name="Rectangle 28"/>
          <p:cNvSpPr/>
          <p:nvPr/>
        </p:nvSpPr>
        <p:spPr>
          <a:xfrm>
            <a:off x="379412" y="1089168"/>
            <a:ext cx="14050641" cy="5632311"/>
          </a:xfrm>
          <a:prstGeom prst="rect">
            <a:avLst/>
          </a:prstGeom>
        </p:spPr>
        <p:txBody>
          <a:bodyPr wrap="none">
            <a:spAutoFit/>
          </a:bodyPr>
          <a:lstStyle/>
          <a:p>
            <a:pPr lvl="0" defTabSz="914400" eaLnBrk="0" fontAlgn="base" hangingPunct="0">
              <a:spcBef>
                <a:spcPct val="0"/>
              </a:spcBef>
              <a:spcAft>
                <a:spcPct val="0"/>
              </a:spcAft>
            </a:pPr>
            <a:r>
              <a:rPr lang="en-US" altLang="en-US" sz="3600" dirty="0">
                <a:solidFill>
                  <a:srgbClr val="808000"/>
                </a:solidFill>
                <a:latin typeface="Courier New" panose="02070309020205020404" pitchFamily="49" charset="0"/>
                <a:cs typeface="Courier New" panose="02070309020205020404" pitchFamily="49" charset="0"/>
              </a:rPr>
              <a:t>@Test</a:t>
            </a:r>
            <a:br>
              <a:rPr lang="en-US" altLang="en-US" sz="3600" dirty="0">
                <a:solidFill>
                  <a:srgbClr val="808000"/>
                </a:solidFill>
                <a:latin typeface="Courier New" panose="02070309020205020404" pitchFamily="49" charset="0"/>
                <a:cs typeface="Courier New" panose="02070309020205020404" pitchFamily="49" charset="0"/>
              </a:rPr>
            </a:br>
            <a:r>
              <a:rPr lang="en-US" altLang="en-US" sz="3600" b="1" dirty="0">
                <a:solidFill>
                  <a:srgbClr val="000080"/>
                </a:solidFill>
                <a:latin typeface="Courier New" panose="02070309020205020404" pitchFamily="49" charset="0"/>
                <a:cs typeface="Courier New" panose="02070309020205020404" pitchFamily="49" charset="0"/>
              </a:rPr>
              <a:t>void </a:t>
            </a:r>
            <a:r>
              <a:rPr lang="en-US" altLang="en-US" sz="3600" dirty="0" err="1">
                <a:solidFill>
                  <a:srgbClr val="000000"/>
                </a:solidFill>
                <a:latin typeface="Courier New" panose="02070309020205020404" pitchFamily="49" charset="0"/>
                <a:cs typeface="Courier New" panose="02070309020205020404" pitchFamily="49" charset="0"/>
              </a:rPr>
              <a:t>concatShouldPass</a:t>
            </a:r>
            <a:r>
              <a:rPr lang="en-US" altLang="en-US" sz="3600" dirty="0">
                <a:solidFill>
                  <a:srgbClr val="000000"/>
                </a:solidFill>
                <a:latin typeface="Courier New" panose="02070309020205020404" pitchFamily="49" charset="0"/>
                <a:cs typeface="Courier New" panose="02070309020205020404" pitchFamily="49" charset="0"/>
              </a:rPr>
              <a:t>() {</a:t>
            </a:r>
            <a:br>
              <a:rPr lang="en-US" altLang="en-US" sz="3600" dirty="0">
                <a:solidFill>
                  <a:srgbClr val="000000"/>
                </a:solidFill>
                <a:latin typeface="Courier New" panose="02070309020205020404" pitchFamily="49" charset="0"/>
                <a:cs typeface="Courier New" panose="02070309020205020404" pitchFamily="49" charset="0"/>
              </a:rPr>
            </a:br>
            <a:r>
              <a:rPr lang="en-US" altLang="en-US" sz="3600" dirty="0">
                <a:solidFill>
                  <a:srgbClr val="000000"/>
                </a:solidFill>
                <a:latin typeface="Courier New" panose="02070309020205020404" pitchFamily="49" charset="0"/>
                <a:cs typeface="Courier New" panose="02070309020205020404" pitchFamily="49" charset="0"/>
              </a:rPr>
              <a:t>    </a:t>
            </a:r>
            <a:r>
              <a:rPr lang="en-US" altLang="en-US" sz="3600" i="1" dirty="0">
                <a:solidFill>
                  <a:srgbClr val="008200"/>
                </a:solidFill>
                <a:latin typeface="Courier New" panose="02070309020205020404" pitchFamily="49" charset="0"/>
                <a:cs typeface="Courier New" panose="02070309020205020404" pitchFamily="49" charset="0"/>
              </a:rPr>
              <a:t>// Arrange</a:t>
            </a:r>
            <a:br>
              <a:rPr lang="en-US" altLang="en-US" sz="3600" i="1" dirty="0">
                <a:solidFill>
                  <a:srgbClr val="008200"/>
                </a:solidFill>
                <a:latin typeface="Courier New" panose="02070309020205020404" pitchFamily="49" charset="0"/>
                <a:cs typeface="Courier New" panose="02070309020205020404" pitchFamily="49" charset="0"/>
              </a:rPr>
            </a:br>
            <a:r>
              <a:rPr lang="en-US" altLang="en-US" sz="3600" i="1" dirty="0">
                <a:solidFill>
                  <a:srgbClr val="008200"/>
                </a:solidFill>
                <a:latin typeface="Courier New" panose="02070309020205020404" pitchFamily="49" charset="0"/>
                <a:cs typeface="Courier New" panose="02070309020205020404" pitchFamily="49" charset="0"/>
              </a:rPr>
              <a:t>    </a:t>
            </a:r>
            <a:r>
              <a:rPr lang="en-US" altLang="en-US" sz="3600" dirty="0">
                <a:solidFill>
                  <a:srgbClr val="2C8C8C"/>
                </a:solidFill>
                <a:latin typeface="Courier New" panose="02070309020205020404" pitchFamily="49" charset="0"/>
                <a:cs typeface="Courier New" panose="02070309020205020404" pitchFamily="49" charset="0"/>
              </a:rPr>
              <a:t>String </a:t>
            </a:r>
            <a:r>
              <a:rPr lang="en-US" altLang="en-US" sz="3600" dirty="0">
                <a:solidFill>
                  <a:srgbClr val="000000"/>
                </a:solidFill>
                <a:latin typeface="Courier New" panose="02070309020205020404" pitchFamily="49" charset="0"/>
                <a:cs typeface="Courier New" panose="02070309020205020404" pitchFamily="49" charset="0"/>
              </a:rPr>
              <a:t>expected = </a:t>
            </a:r>
            <a:r>
              <a:rPr lang="en-US" altLang="en-US" sz="3600" b="1" dirty="0">
                <a:solidFill>
                  <a:srgbClr val="008000"/>
                </a:solidFill>
                <a:latin typeface="Courier New" panose="02070309020205020404" pitchFamily="49" charset="0"/>
                <a:cs typeface="Courier New" panose="02070309020205020404" pitchFamily="49" charset="0"/>
              </a:rPr>
              <a:t>"AA"</a:t>
            </a:r>
            <a:r>
              <a:rPr lang="en-US" altLang="en-US" sz="3600" dirty="0">
                <a:solidFill>
                  <a:srgbClr val="000000"/>
                </a:solidFill>
                <a:latin typeface="Courier New" panose="02070309020205020404" pitchFamily="49" charset="0"/>
                <a:cs typeface="Courier New" panose="02070309020205020404" pitchFamily="49" charset="0"/>
              </a:rPr>
              <a:t>;</a:t>
            </a:r>
            <a:br>
              <a:rPr lang="en-US" altLang="en-US" sz="3600" dirty="0">
                <a:solidFill>
                  <a:srgbClr val="000000"/>
                </a:solidFill>
                <a:latin typeface="Courier New" panose="02070309020205020404" pitchFamily="49" charset="0"/>
                <a:cs typeface="Courier New" panose="02070309020205020404" pitchFamily="49" charset="0"/>
              </a:rPr>
            </a:br>
            <a:r>
              <a:rPr lang="en-US" altLang="en-US" sz="3600" dirty="0">
                <a:solidFill>
                  <a:srgbClr val="000000"/>
                </a:solidFill>
                <a:latin typeface="Courier New" panose="02070309020205020404" pitchFamily="49" charset="0"/>
                <a:cs typeface="Courier New" panose="02070309020205020404" pitchFamily="49" charset="0"/>
              </a:rPr>
              <a:t>    </a:t>
            </a:r>
            <a:r>
              <a:rPr lang="en-US" altLang="en-US" sz="3600" i="1" dirty="0">
                <a:solidFill>
                  <a:srgbClr val="008200"/>
                </a:solidFill>
                <a:latin typeface="Courier New" panose="02070309020205020404" pitchFamily="49" charset="0"/>
                <a:cs typeface="Courier New" panose="02070309020205020404" pitchFamily="49" charset="0"/>
              </a:rPr>
              <a:t>// Act</a:t>
            </a:r>
            <a:br>
              <a:rPr lang="en-US" altLang="en-US" sz="3600" i="1" dirty="0">
                <a:solidFill>
                  <a:srgbClr val="008200"/>
                </a:solidFill>
                <a:latin typeface="Courier New" panose="02070309020205020404" pitchFamily="49" charset="0"/>
                <a:cs typeface="Courier New" panose="02070309020205020404" pitchFamily="49" charset="0"/>
              </a:rPr>
            </a:br>
            <a:r>
              <a:rPr lang="en-US" altLang="en-US" sz="3600" i="1" dirty="0">
                <a:solidFill>
                  <a:srgbClr val="008200"/>
                </a:solidFill>
                <a:latin typeface="Courier New" panose="02070309020205020404" pitchFamily="49" charset="0"/>
                <a:cs typeface="Courier New" panose="02070309020205020404" pitchFamily="49" charset="0"/>
              </a:rPr>
              <a:t>    </a:t>
            </a:r>
            <a:r>
              <a:rPr lang="en-US" altLang="en-US" sz="3600" dirty="0">
                <a:solidFill>
                  <a:srgbClr val="2C8C8C"/>
                </a:solidFill>
                <a:latin typeface="Courier New" panose="02070309020205020404" pitchFamily="49" charset="0"/>
                <a:cs typeface="Courier New" panose="02070309020205020404" pitchFamily="49" charset="0"/>
              </a:rPr>
              <a:t>String </a:t>
            </a:r>
            <a:r>
              <a:rPr lang="en-US" altLang="en-US" sz="3600" dirty="0">
                <a:solidFill>
                  <a:srgbClr val="000000"/>
                </a:solidFill>
                <a:latin typeface="Courier New" panose="02070309020205020404" pitchFamily="49" charset="0"/>
                <a:cs typeface="Courier New" panose="02070309020205020404" pitchFamily="49" charset="0"/>
              </a:rPr>
              <a:t>actual = </a:t>
            </a:r>
            <a:r>
              <a:rPr lang="en-US" altLang="en-US" sz="3600" dirty="0" err="1">
                <a:solidFill>
                  <a:srgbClr val="000000"/>
                </a:solidFill>
                <a:latin typeface="Courier New" panose="02070309020205020404" pitchFamily="49" charset="0"/>
                <a:cs typeface="Courier New" panose="02070309020205020404" pitchFamily="49" charset="0"/>
              </a:rPr>
              <a:t>concat</a:t>
            </a:r>
            <a:r>
              <a:rPr lang="en-US" altLang="en-US" sz="3600" dirty="0">
                <a:solidFill>
                  <a:srgbClr val="000000"/>
                </a:solidFill>
                <a:latin typeface="Courier New" panose="02070309020205020404" pitchFamily="49" charset="0"/>
                <a:cs typeface="Courier New" panose="02070309020205020404" pitchFamily="49" charset="0"/>
              </a:rPr>
              <a:t>(</a:t>
            </a:r>
            <a:r>
              <a:rPr lang="en-US" altLang="en-US" sz="3600" b="1" dirty="0">
                <a:solidFill>
                  <a:srgbClr val="008000"/>
                </a:solidFill>
                <a:latin typeface="Courier New" panose="02070309020205020404" pitchFamily="49" charset="0"/>
                <a:cs typeface="Courier New" panose="02070309020205020404" pitchFamily="49" charset="0"/>
              </a:rPr>
              <a:t>"A"</a:t>
            </a:r>
            <a:r>
              <a:rPr lang="en-US" altLang="en-US" sz="3600" dirty="0">
                <a:solidFill>
                  <a:srgbClr val="000000"/>
                </a:solidFill>
                <a:latin typeface="Courier New" panose="02070309020205020404" pitchFamily="49" charset="0"/>
                <a:cs typeface="Courier New" panose="02070309020205020404" pitchFamily="49" charset="0"/>
              </a:rPr>
              <a:t>, </a:t>
            </a:r>
            <a:r>
              <a:rPr lang="en-US" altLang="en-US" sz="3600" b="1" dirty="0">
                <a:solidFill>
                  <a:srgbClr val="008000"/>
                </a:solidFill>
                <a:latin typeface="Courier New" panose="02070309020205020404" pitchFamily="49" charset="0"/>
                <a:cs typeface="Courier New" panose="02070309020205020404" pitchFamily="49" charset="0"/>
              </a:rPr>
              <a:t>"A"</a:t>
            </a:r>
            <a:r>
              <a:rPr lang="en-US" altLang="en-US" sz="3600" dirty="0">
                <a:solidFill>
                  <a:srgbClr val="000000"/>
                </a:solidFill>
                <a:latin typeface="Courier New" panose="02070309020205020404" pitchFamily="49" charset="0"/>
                <a:cs typeface="Courier New" panose="02070309020205020404" pitchFamily="49" charset="0"/>
              </a:rPr>
              <a:t>);</a:t>
            </a:r>
            <a:br>
              <a:rPr lang="en-US" altLang="en-US" sz="3600" dirty="0">
                <a:solidFill>
                  <a:srgbClr val="000000"/>
                </a:solidFill>
                <a:latin typeface="Courier New" panose="02070309020205020404" pitchFamily="49" charset="0"/>
                <a:cs typeface="Courier New" panose="02070309020205020404" pitchFamily="49" charset="0"/>
              </a:rPr>
            </a:br>
            <a:r>
              <a:rPr lang="en-US" altLang="en-US" sz="3600" dirty="0">
                <a:solidFill>
                  <a:srgbClr val="000000"/>
                </a:solidFill>
                <a:latin typeface="Courier New" panose="02070309020205020404" pitchFamily="49" charset="0"/>
                <a:cs typeface="Courier New" panose="02070309020205020404" pitchFamily="49" charset="0"/>
              </a:rPr>
              <a:t>    </a:t>
            </a:r>
            <a:r>
              <a:rPr lang="en-US" altLang="en-US" sz="3600" i="1" dirty="0">
                <a:solidFill>
                  <a:srgbClr val="008200"/>
                </a:solidFill>
                <a:latin typeface="Courier New" panose="02070309020205020404" pitchFamily="49" charset="0"/>
                <a:cs typeface="Courier New" panose="02070309020205020404" pitchFamily="49" charset="0"/>
              </a:rPr>
              <a:t>// Assert</a:t>
            </a:r>
            <a:br>
              <a:rPr lang="en-US" altLang="en-US" sz="3600" i="1" dirty="0">
                <a:solidFill>
                  <a:srgbClr val="008200"/>
                </a:solidFill>
                <a:latin typeface="Courier New" panose="02070309020205020404" pitchFamily="49" charset="0"/>
                <a:cs typeface="Courier New" panose="02070309020205020404" pitchFamily="49" charset="0"/>
              </a:rPr>
            </a:br>
            <a:r>
              <a:rPr lang="en-US" altLang="en-US" sz="3600" i="1" dirty="0">
                <a:solidFill>
                  <a:srgbClr val="008200"/>
                </a:solidFill>
                <a:latin typeface="Courier New" panose="02070309020205020404" pitchFamily="49" charset="0"/>
                <a:cs typeface="Courier New" panose="02070309020205020404" pitchFamily="49" charset="0"/>
              </a:rPr>
              <a:t>    </a:t>
            </a:r>
            <a:r>
              <a:rPr lang="en-US" altLang="en-US" sz="3600" dirty="0" err="1">
                <a:solidFill>
                  <a:srgbClr val="2C8C8C"/>
                </a:solidFill>
                <a:latin typeface="Courier New" panose="02070309020205020404" pitchFamily="49" charset="0"/>
                <a:cs typeface="Courier New" panose="02070309020205020404" pitchFamily="49" charset="0"/>
              </a:rPr>
              <a:t>Assert</a:t>
            </a:r>
            <a:r>
              <a:rPr lang="en-US" altLang="en-US" sz="3600" dirty="0" err="1">
                <a:solidFill>
                  <a:srgbClr val="000000"/>
                </a:solidFill>
                <a:latin typeface="Courier New" panose="02070309020205020404" pitchFamily="49" charset="0"/>
                <a:cs typeface="Courier New" panose="02070309020205020404" pitchFamily="49" charset="0"/>
              </a:rPr>
              <a:t>.</a:t>
            </a:r>
            <a:r>
              <a:rPr lang="en-US" altLang="en-US" sz="3600" i="1" dirty="0" err="1">
                <a:solidFill>
                  <a:srgbClr val="000000"/>
                </a:solidFill>
                <a:latin typeface="Courier New" panose="02070309020205020404" pitchFamily="49" charset="0"/>
                <a:cs typeface="Courier New" panose="02070309020205020404" pitchFamily="49" charset="0"/>
              </a:rPr>
              <a:t>assertEquals</a:t>
            </a:r>
            <a:r>
              <a:rPr lang="en-US" altLang="en-US" sz="3600" dirty="0">
                <a:solidFill>
                  <a:srgbClr val="000000"/>
                </a:solidFill>
                <a:latin typeface="Courier New" panose="02070309020205020404" pitchFamily="49" charset="0"/>
                <a:cs typeface="Courier New" panose="02070309020205020404" pitchFamily="49" charset="0"/>
              </a:rPr>
              <a:t>(expected, actual);        </a:t>
            </a:r>
            <a:br>
              <a:rPr lang="en-US" altLang="en-US" sz="3600" dirty="0">
                <a:solidFill>
                  <a:srgbClr val="000000"/>
                </a:solidFill>
                <a:latin typeface="Courier New" panose="02070309020205020404" pitchFamily="49" charset="0"/>
                <a:cs typeface="Courier New" panose="02070309020205020404" pitchFamily="49" charset="0"/>
              </a:rPr>
            </a:br>
            <a:r>
              <a:rPr lang="en-US" altLang="en-US" sz="3600" dirty="0">
                <a:solidFill>
                  <a:srgbClr val="000000"/>
                </a:solidFill>
                <a:latin typeface="Courier New" panose="02070309020205020404" pitchFamily="49" charset="0"/>
                <a:cs typeface="Courier New" panose="02070309020205020404" pitchFamily="49" charset="0"/>
              </a:rPr>
              <a:t>}</a:t>
            </a:r>
            <a:endParaRPr lang="en-US" altLang="en-US" sz="7200" dirty="0">
              <a:latin typeface="Arial" panose="020B0604020202020204" pitchFamily="34" charset="0"/>
            </a:endParaRPr>
          </a:p>
          <a:p>
            <a:pPr eaLnBrk="0" fontAlgn="base" hangingPunct="0">
              <a:spcBef>
                <a:spcPct val="0"/>
              </a:spcBef>
              <a:spcAft>
                <a:spcPct val="0"/>
              </a:spcAft>
            </a:pPr>
            <a:endParaRPr lang="en-US" altLang="en-US" sz="3600" dirty="0">
              <a:latin typeface="Arial" panose="020B0604020202020204" pitchFamily="34" charset="0"/>
            </a:endParaRPr>
          </a:p>
        </p:txBody>
      </p:sp>
    </p:spTree>
    <p:extLst>
      <p:ext uri="{BB962C8B-B14F-4D97-AF65-F5344CB8AC3E}">
        <p14:creationId xmlns:p14="http://schemas.microsoft.com/office/powerpoint/2010/main" val="41588568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15</a:t>
            </a:fld>
            <a:endParaRPr lang="en-US" dirty="0"/>
          </a:p>
        </p:txBody>
      </p:sp>
      <p:sp>
        <p:nvSpPr>
          <p:cNvPr id="4" name="Title 3"/>
          <p:cNvSpPr>
            <a:spLocks noGrp="1"/>
          </p:cNvSpPr>
          <p:nvPr>
            <p:ph type="title"/>
          </p:nvPr>
        </p:nvSpPr>
        <p:spPr/>
        <p:txBody>
          <a:bodyPr/>
          <a:lstStyle/>
          <a:p>
            <a:r>
              <a:rPr lang="en-US" dirty="0"/>
              <a:t>Testing a Method (2)</a:t>
            </a:r>
          </a:p>
        </p:txBody>
      </p:sp>
      <p:grpSp>
        <p:nvGrpSpPr>
          <p:cNvPr id="22" name="Group 21"/>
          <p:cNvGrpSpPr/>
          <p:nvPr/>
        </p:nvGrpSpPr>
        <p:grpSpPr>
          <a:xfrm>
            <a:off x="188815" y="2743200"/>
            <a:ext cx="11804695" cy="2286000"/>
            <a:chOff x="190415" y="3085450"/>
            <a:chExt cx="11804695" cy="1979757"/>
          </a:xfrm>
          <a:noFill/>
        </p:grpSpPr>
        <p:sp>
          <p:nvSpPr>
            <p:cNvPr id="23" name="Rectangle 22"/>
            <p:cNvSpPr/>
            <p:nvPr/>
          </p:nvSpPr>
          <p:spPr>
            <a:xfrm>
              <a:off x="190415" y="3085450"/>
              <a:ext cx="11804695" cy="1979757"/>
            </a:xfrm>
            <a:prstGeom prst="rect">
              <a:avLst/>
            </a:prstGeom>
            <a:grpFill/>
            <a:ln>
              <a:noFill/>
            </a:ln>
            <a:effectLst>
              <a:innerShdw blurRad="5080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1003104" y="3239199"/>
              <a:ext cx="10349108" cy="605574"/>
            </a:xfrm>
            <a:prstGeom prst="rect">
              <a:avLst/>
            </a:prstGeom>
            <a:grpFill/>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grpSp>
      <p:sp>
        <p:nvSpPr>
          <p:cNvPr id="25" name="Rectangle 24"/>
          <p:cNvSpPr/>
          <p:nvPr/>
        </p:nvSpPr>
        <p:spPr>
          <a:xfrm>
            <a:off x="223762" y="2047095"/>
            <a:ext cx="11734800" cy="3286905"/>
          </a:xfrm>
          <a:prstGeom prst="rect">
            <a:avLst/>
          </a:prstGeom>
          <a:solidFill>
            <a:schemeClr val="tx1"/>
          </a:solidFill>
          <a:ln>
            <a:noFill/>
          </a:ln>
          <a:effectLst>
            <a:innerShdw blurRad="12700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28" name="Rectangle 27"/>
          <p:cNvSpPr/>
          <p:nvPr/>
        </p:nvSpPr>
        <p:spPr>
          <a:xfrm>
            <a:off x="1029179" y="3073132"/>
            <a:ext cx="10349108" cy="699249"/>
          </a:xfrm>
          <a:prstGeom prst="rect">
            <a:avLst/>
          </a:prstGeom>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sp>
        <p:nvSpPr>
          <p:cNvPr id="29" name="Rectangle 28"/>
          <p:cNvSpPr/>
          <p:nvPr/>
        </p:nvSpPr>
        <p:spPr>
          <a:xfrm>
            <a:off x="402812" y="2259386"/>
            <a:ext cx="11799665" cy="2862322"/>
          </a:xfrm>
          <a:prstGeom prst="rect">
            <a:avLst/>
          </a:prstGeom>
        </p:spPr>
        <p:txBody>
          <a:bodyPr wrap="square">
            <a:spAutoFit/>
          </a:bodyPr>
          <a:lstStyle/>
          <a:p>
            <a:pPr lvl="0" defTabSz="914400" eaLnBrk="0" fontAlgn="base" hangingPunct="0">
              <a:spcBef>
                <a:spcPct val="0"/>
              </a:spcBef>
              <a:spcAft>
                <a:spcPct val="0"/>
              </a:spcAft>
            </a:pPr>
            <a:r>
              <a:rPr lang="en-US" altLang="en-US" sz="3600" dirty="0">
                <a:solidFill>
                  <a:srgbClr val="2C8C8C"/>
                </a:solidFill>
                <a:latin typeface="Courier New" panose="02070309020205020404" pitchFamily="49" charset="0"/>
                <a:cs typeface="Courier New" panose="02070309020205020404" pitchFamily="49" charset="0"/>
              </a:rPr>
              <a:t>String</a:t>
            </a:r>
            <a:r>
              <a:rPr lang="en-US" altLang="en-US" sz="3600" dirty="0">
                <a:solidFill>
                  <a:srgbClr val="000000"/>
                </a:solidFill>
                <a:latin typeface="Courier New" panose="02070309020205020404" pitchFamily="49" charset="0"/>
                <a:cs typeface="Courier New" panose="02070309020205020404" pitchFamily="49" charset="0"/>
              </a:rPr>
              <a:t> </a:t>
            </a:r>
            <a:r>
              <a:rPr lang="en-US" altLang="en-US" sz="3600" dirty="0" err="1">
                <a:solidFill>
                  <a:srgbClr val="000000"/>
                </a:solidFill>
                <a:latin typeface="Courier New" panose="02070309020205020404" pitchFamily="49" charset="0"/>
                <a:cs typeface="Courier New" panose="02070309020205020404" pitchFamily="49" charset="0"/>
              </a:rPr>
              <a:t>concat</a:t>
            </a:r>
            <a:r>
              <a:rPr lang="en-US" altLang="en-US" sz="3600" dirty="0">
                <a:solidFill>
                  <a:srgbClr val="000000"/>
                </a:solidFill>
                <a:latin typeface="Courier New" panose="02070309020205020404" pitchFamily="49" charset="0"/>
                <a:cs typeface="Courier New" panose="02070309020205020404" pitchFamily="49" charset="0"/>
              </a:rPr>
              <a:t>(</a:t>
            </a:r>
            <a:r>
              <a:rPr lang="en-US" altLang="en-US" sz="3600" dirty="0">
                <a:solidFill>
                  <a:srgbClr val="2C8C8C"/>
                </a:solidFill>
                <a:latin typeface="Courier New" panose="02070309020205020404" pitchFamily="49" charset="0"/>
                <a:cs typeface="Courier New" panose="02070309020205020404" pitchFamily="49" charset="0"/>
              </a:rPr>
              <a:t>String</a:t>
            </a:r>
            <a:r>
              <a:rPr lang="en-US" altLang="en-US" sz="3600" dirty="0">
                <a:solidFill>
                  <a:srgbClr val="000000"/>
                </a:solidFill>
                <a:latin typeface="Courier New" panose="02070309020205020404" pitchFamily="49" charset="0"/>
                <a:cs typeface="Courier New" panose="02070309020205020404" pitchFamily="49" charset="0"/>
              </a:rPr>
              <a:t> one, </a:t>
            </a:r>
            <a:r>
              <a:rPr lang="en-US" altLang="en-US" sz="3600" dirty="0">
                <a:solidFill>
                  <a:srgbClr val="2C8C8C"/>
                </a:solidFill>
                <a:latin typeface="Courier New" panose="02070309020205020404" pitchFamily="49" charset="0"/>
                <a:cs typeface="Courier New" panose="02070309020205020404" pitchFamily="49" charset="0"/>
              </a:rPr>
              <a:t>String</a:t>
            </a:r>
            <a:r>
              <a:rPr lang="en-US" altLang="en-US" sz="3600" dirty="0">
                <a:solidFill>
                  <a:srgbClr val="000000"/>
                </a:solidFill>
                <a:latin typeface="Courier New" panose="02070309020205020404" pitchFamily="49" charset="0"/>
                <a:cs typeface="Courier New" panose="02070309020205020404" pitchFamily="49" charset="0"/>
              </a:rPr>
              <a:t> two) {</a:t>
            </a:r>
            <a:br>
              <a:rPr lang="en-US" altLang="en-US" sz="3600" dirty="0">
                <a:solidFill>
                  <a:srgbClr val="000000"/>
                </a:solidFill>
                <a:latin typeface="Courier New" panose="02070309020205020404" pitchFamily="49" charset="0"/>
                <a:cs typeface="Courier New" panose="02070309020205020404" pitchFamily="49" charset="0"/>
              </a:rPr>
            </a:br>
            <a:r>
              <a:rPr lang="en-US" altLang="en-US" sz="3600" dirty="0">
                <a:solidFill>
                  <a:srgbClr val="000000"/>
                </a:solidFill>
                <a:latin typeface="Courier New" panose="02070309020205020404" pitchFamily="49" charset="0"/>
                <a:cs typeface="Courier New" panose="02070309020205020404" pitchFamily="49" charset="0"/>
              </a:rPr>
              <a:t>    </a:t>
            </a:r>
            <a:r>
              <a:rPr lang="en-US" altLang="en-US" sz="3600" b="1" dirty="0">
                <a:solidFill>
                  <a:srgbClr val="000080"/>
                </a:solidFill>
                <a:latin typeface="Courier New" panose="02070309020205020404" pitchFamily="49" charset="0"/>
                <a:cs typeface="Courier New" panose="02070309020205020404" pitchFamily="49" charset="0"/>
              </a:rPr>
              <a:t>if </a:t>
            </a:r>
            <a:r>
              <a:rPr lang="en-US" altLang="en-US" sz="3600" dirty="0">
                <a:solidFill>
                  <a:srgbClr val="000000"/>
                </a:solidFill>
                <a:latin typeface="Courier New" panose="02070309020205020404" pitchFamily="49" charset="0"/>
                <a:cs typeface="Courier New" panose="02070309020205020404" pitchFamily="49" charset="0"/>
              </a:rPr>
              <a:t>(one == </a:t>
            </a:r>
            <a:r>
              <a:rPr lang="en-US" altLang="en-US" sz="3600" b="1" dirty="0">
                <a:solidFill>
                  <a:srgbClr val="000080"/>
                </a:solidFill>
                <a:latin typeface="Courier New" panose="02070309020205020404" pitchFamily="49" charset="0"/>
                <a:cs typeface="Courier New" panose="02070309020205020404" pitchFamily="49" charset="0"/>
              </a:rPr>
              <a:t>null</a:t>
            </a:r>
            <a:r>
              <a:rPr lang="en-US" altLang="en-US" sz="3600" dirty="0">
                <a:solidFill>
                  <a:srgbClr val="000000"/>
                </a:solidFill>
                <a:latin typeface="Courier New" panose="02070309020205020404" pitchFamily="49" charset="0"/>
                <a:cs typeface="Courier New" panose="02070309020205020404" pitchFamily="49" charset="0"/>
              </a:rPr>
              <a:t>)</a:t>
            </a:r>
            <a:br>
              <a:rPr lang="en-US" altLang="en-US" sz="3600" dirty="0">
                <a:solidFill>
                  <a:srgbClr val="000000"/>
                </a:solidFill>
                <a:latin typeface="Courier New" panose="02070309020205020404" pitchFamily="49" charset="0"/>
                <a:cs typeface="Courier New" panose="02070309020205020404" pitchFamily="49" charset="0"/>
              </a:rPr>
            </a:br>
            <a:r>
              <a:rPr lang="en-US" altLang="en-US" sz="3600" dirty="0">
                <a:solidFill>
                  <a:srgbClr val="000000"/>
                </a:solidFill>
                <a:latin typeface="Courier New" panose="02070309020205020404" pitchFamily="49" charset="0"/>
                <a:cs typeface="Courier New" panose="02070309020205020404" pitchFamily="49" charset="0"/>
              </a:rPr>
              <a:t>        </a:t>
            </a:r>
            <a:r>
              <a:rPr lang="en-US" altLang="en-US" sz="3600" b="1" dirty="0">
                <a:solidFill>
                  <a:srgbClr val="000080"/>
                </a:solidFill>
                <a:latin typeface="Courier New" panose="02070309020205020404" pitchFamily="49" charset="0"/>
                <a:cs typeface="Courier New" panose="02070309020205020404" pitchFamily="49" charset="0"/>
              </a:rPr>
              <a:t>throw new </a:t>
            </a:r>
            <a:r>
              <a:rPr lang="en-US" altLang="en-US" sz="3600" dirty="0" err="1">
                <a:solidFill>
                  <a:srgbClr val="2C8C8C"/>
                </a:solidFill>
                <a:latin typeface="Courier New" panose="02070309020205020404" pitchFamily="49" charset="0"/>
                <a:cs typeface="Courier New" panose="02070309020205020404" pitchFamily="49" charset="0"/>
              </a:rPr>
              <a:t>NullPointerException</a:t>
            </a:r>
            <a:r>
              <a:rPr lang="en-US" altLang="en-US" sz="3600" dirty="0">
                <a:solidFill>
                  <a:srgbClr val="000000"/>
                </a:solidFill>
                <a:latin typeface="Courier New" panose="02070309020205020404" pitchFamily="49" charset="0"/>
                <a:cs typeface="Courier New" panose="02070309020205020404" pitchFamily="49" charset="0"/>
              </a:rPr>
              <a:t>();</a:t>
            </a:r>
            <a:br>
              <a:rPr lang="en-US" altLang="en-US" sz="3600" dirty="0">
                <a:solidFill>
                  <a:srgbClr val="000000"/>
                </a:solidFill>
                <a:latin typeface="Courier New" panose="02070309020205020404" pitchFamily="49" charset="0"/>
                <a:cs typeface="Courier New" panose="02070309020205020404" pitchFamily="49" charset="0"/>
              </a:rPr>
            </a:br>
            <a:r>
              <a:rPr lang="en-US" altLang="en-US" sz="3600" dirty="0">
                <a:solidFill>
                  <a:srgbClr val="000000"/>
                </a:solidFill>
                <a:latin typeface="Courier New" panose="02070309020205020404" pitchFamily="49" charset="0"/>
                <a:cs typeface="Courier New" panose="02070309020205020404" pitchFamily="49" charset="0"/>
              </a:rPr>
              <a:t>    </a:t>
            </a:r>
            <a:r>
              <a:rPr lang="en-US" altLang="en-US" sz="3600" b="1" dirty="0">
                <a:solidFill>
                  <a:srgbClr val="000080"/>
                </a:solidFill>
                <a:latin typeface="Courier New" panose="02070309020205020404" pitchFamily="49" charset="0"/>
                <a:cs typeface="Courier New" panose="02070309020205020404" pitchFamily="49" charset="0"/>
              </a:rPr>
              <a:t>return </a:t>
            </a:r>
            <a:r>
              <a:rPr lang="en-US" altLang="en-US" sz="3600" dirty="0">
                <a:solidFill>
                  <a:srgbClr val="000000"/>
                </a:solidFill>
                <a:latin typeface="Courier New" panose="02070309020205020404" pitchFamily="49" charset="0"/>
                <a:cs typeface="Courier New" panose="02070309020205020404" pitchFamily="49" charset="0"/>
              </a:rPr>
              <a:t>one + two;</a:t>
            </a:r>
            <a:br>
              <a:rPr lang="en-US" altLang="en-US" sz="3600" dirty="0">
                <a:solidFill>
                  <a:srgbClr val="000000"/>
                </a:solidFill>
                <a:latin typeface="Courier New" panose="02070309020205020404" pitchFamily="49" charset="0"/>
                <a:cs typeface="Courier New" panose="02070309020205020404" pitchFamily="49" charset="0"/>
              </a:rPr>
            </a:br>
            <a:r>
              <a:rPr lang="en-US" altLang="en-US" sz="3600" dirty="0">
                <a:solidFill>
                  <a:srgbClr val="000000"/>
                </a:solidFill>
                <a:latin typeface="Courier New" panose="02070309020205020404" pitchFamily="49" charset="0"/>
                <a:cs typeface="Courier New" panose="02070309020205020404" pitchFamily="49" charset="0"/>
              </a:rPr>
              <a:t>}</a:t>
            </a:r>
            <a:endParaRPr lang="en-US" altLang="en-US" sz="7200" dirty="0">
              <a:latin typeface="Arial" panose="020B0604020202020204" pitchFamily="34" charset="0"/>
            </a:endParaRPr>
          </a:p>
        </p:txBody>
      </p:sp>
    </p:spTree>
    <p:extLst>
      <p:ext uri="{BB962C8B-B14F-4D97-AF65-F5344CB8AC3E}">
        <p14:creationId xmlns:p14="http://schemas.microsoft.com/office/powerpoint/2010/main" val="32639496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16</a:t>
            </a:fld>
            <a:endParaRPr lang="en-US" dirty="0"/>
          </a:p>
        </p:txBody>
      </p:sp>
      <p:sp>
        <p:nvSpPr>
          <p:cNvPr id="4" name="Title 3"/>
          <p:cNvSpPr>
            <a:spLocks noGrp="1"/>
          </p:cNvSpPr>
          <p:nvPr>
            <p:ph type="title"/>
          </p:nvPr>
        </p:nvSpPr>
        <p:spPr/>
        <p:txBody>
          <a:bodyPr/>
          <a:lstStyle/>
          <a:p>
            <a:r>
              <a:rPr lang="en-US" dirty="0"/>
              <a:t>Example (2)</a:t>
            </a:r>
          </a:p>
        </p:txBody>
      </p:sp>
      <p:grpSp>
        <p:nvGrpSpPr>
          <p:cNvPr id="22" name="Group 21"/>
          <p:cNvGrpSpPr/>
          <p:nvPr/>
        </p:nvGrpSpPr>
        <p:grpSpPr>
          <a:xfrm>
            <a:off x="188815" y="2743200"/>
            <a:ext cx="11804695" cy="2286000"/>
            <a:chOff x="190415" y="3085450"/>
            <a:chExt cx="11804695" cy="1979757"/>
          </a:xfrm>
          <a:noFill/>
        </p:grpSpPr>
        <p:sp>
          <p:nvSpPr>
            <p:cNvPr id="23" name="Rectangle 22"/>
            <p:cNvSpPr/>
            <p:nvPr/>
          </p:nvSpPr>
          <p:spPr>
            <a:xfrm>
              <a:off x="190415" y="3085450"/>
              <a:ext cx="11804695" cy="1979757"/>
            </a:xfrm>
            <a:prstGeom prst="rect">
              <a:avLst/>
            </a:prstGeom>
            <a:grpFill/>
            <a:ln>
              <a:noFill/>
            </a:ln>
            <a:effectLst>
              <a:innerShdw blurRad="5080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1003104" y="3239199"/>
              <a:ext cx="10349108" cy="605574"/>
            </a:xfrm>
            <a:prstGeom prst="rect">
              <a:avLst/>
            </a:prstGeom>
            <a:grpFill/>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grpSp>
      <p:sp>
        <p:nvSpPr>
          <p:cNvPr id="25" name="Rectangle 24"/>
          <p:cNvSpPr/>
          <p:nvPr/>
        </p:nvSpPr>
        <p:spPr>
          <a:xfrm>
            <a:off x="223762" y="1752600"/>
            <a:ext cx="11734800" cy="3575541"/>
          </a:xfrm>
          <a:prstGeom prst="rect">
            <a:avLst/>
          </a:prstGeom>
          <a:solidFill>
            <a:schemeClr val="tx1"/>
          </a:solidFill>
          <a:ln>
            <a:noFill/>
          </a:ln>
          <a:effectLst>
            <a:innerShdw blurRad="12700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28" name="Rectangle 27"/>
          <p:cNvSpPr/>
          <p:nvPr/>
        </p:nvSpPr>
        <p:spPr>
          <a:xfrm>
            <a:off x="1029179" y="3073132"/>
            <a:ext cx="10349108" cy="699249"/>
          </a:xfrm>
          <a:prstGeom prst="rect">
            <a:avLst/>
          </a:prstGeom>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sp>
        <p:nvSpPr>
          <p:cNvPr id="29" name="Rectangle 28"/>
          <p:cNvSpPr/>
          <p:nvPr/>
        </p:nvSpPr>
        <p:spPr>
          <a:xfrm>
            <a:off x="303212" y="1953002"/>
            <a:ext cx="11554766" cy="3416320"/>
          </a:xfrm>
          <a:prstGeom prst="rect">
            <a:avLst/>
          </a:prstGeom>
        </p:spPr>
        <p:txBody>
          <a:bodyPr wrap="none">
            <a:spAutoFit/>
          </a:bodyPr>
          <a:lstStyle/>
          <a:p>
            <a:pPr defTabSz="914400" eaLnBrk="0" fontAlgn="base" hangingPunct="0">
              <a:spcBef>
                <a:spcPct val="0"/>
              </a:spcBef>
              <a:spcAft>
                <a:spcPct val="0"/>
              </a:spcAft>
            </a:pPr>
            <a:r>
              <a:rPr lang="en-US" altLang="en-US" sz="3600" dirty="0">
                <a:solidFill>
                  <a:srgbClr val="808000"/>
                </a:solidFill>
                <a:latin typeface="Courier New" panose="02070309020205020404" pitchFamily="49" charset="0"/>
                <a:cs typeface="Courier New" panose="02070309020205020404" pitchFamily="49" charset="0"/>
              </a:rPr>
              <a:t>@Test</a:t>
            </a:r>
            <a:r>
              <a:rPr lang="en-US" altLang="en-US" sz="3600" dirty="0">
                <a:solidFill>
                  <a:srgbClr val="000000"/>
                </a:solidFill>
                <a:latin typeface="Courier New" panose="02070309020205020404" pitchFamily="49" charset="0"/>
                <a:cs typeface="Courier New" panose="02070309020205020404" pitchFamily="49" charset="0"/>
              </a:rPr>
              <a:t>(expected = </a:t>
            </a:r>
            <a:r>
              <a:rPr lang="en-US" altLang="en-US" sz="3600" dirty="0" err="1">
                <a:solidFill>
                  <a:srgbClr val="2C8C8C"/>
                </a:solidFill>
                <a:latin typeface="Courier New" panose="02070309020205020404" pitchFamily="49" charset="0"/>
                <a:cs typeface="Courier New" panose="02070309020205020404" pitchFamily="49" charset="0"/>
              </a:rPr>
              <a:t>ExpectedException</a:t>
            </a:r>
            <a:r>
              <a:rPr lang="en-US" altLang="en-US" sz="3600" dirty="0" err="1">
                <a:solidFill>
                  <a:srgbClr val="000000"/>
                </a:solidFill>
                <a:latin typeface="Courier New" panose="02070309020205020404" pitchFamily="49" charset="0"/>
                <a:cs typeface="Courier New" panose="02070309020205020404" pitchFamily="49" charset="0"/>
              </a:rPr>
              <a:t>.</a:t>
            </a:r>
            <a:r>
              <a:rPr lang="en-US" altLang="en-US" sz="3600" b="1" dirty="0" err="1">
                <a:solidFill>
                  <a:srgbClr val="000080"/>
                </a:solidFill>
                <a:latin typeface="Courier New" panose="02070309020205020404" pitchFamily="49" charset="0"/>
                <a:cs typeface="Courier New" panose="02070309020205020404" pitchFamily="49" charset="0"/>
              </a:rPr>
              <a:t>class</a:t>
            </a:r>
            <a:r>
              <a:rPr lang="en-US" altLang="en-US" sz="3600" dirty="0">
                <a:solidFill>
                  <a:srgbClr val="000000"/>
                </a:solidFill>
                <a:latin typeface="Courier New" panose="02070309020205020404" pitchFamily="49" charset="0"/>
                <a:cs typeface="Courier New" panose="02070309020205020404" pitchFamily="49" charset="0"/>
              </a:rPr>
              <a:t>)</a:t>
            </a:r>
            <a:br>
              <a:rPr lang="en-US" altLang="en-US" sz="3600" dirty="0">
                <a:solidFill>
                  <a:srgbClr val="808000"/>
                </a:solidFill>
                <a:latin typeface="Courier New" panose="02070309020205020404" pitchFamily="49" charset="0"/>
                <a:cs typeface="Courier New" panose="02070309020205020404" pitchFamily="49" charset="0"/>
              </a:rPr>
            </a:br>
            <a:r>
              <a:rPr lang="en-US" altLang="en-US" sz="3600" b="1" dirty="0">
                <a:solidFill>
                  <a:srgbClr val="000080"/>
                </a:solidFill>
                <a:latin typeface="Courier New" panose="02070309020205020404" pitchFamily="49" charset="0"/>
                <a:cs typeface="Courier New" panose="02070309020205020404" pitchFamily="49" charset="0"/>
              </a:rPr>
              <a:t>void </a:t>
            </a:r>
            <a:r>
              <a:rPr lang="en-US" altLang="en-US" sz="3600" dirty="0" err="1">
                <a:solidFill>
                  <a:srgbClr val="000000"/>
                </a:solidFill>
                <a:latin typeface="Courier New" panose="02070309020205020404" pitchFamily="49" charset="0"/>
                <a:cs typeface="Courier New" panose="02070309020205020404" pitchFamily="49" charset="0"/>
              </a:rPr>
              <a:t>concatShouldThrowException</a:t>
            </a:r>
            <a:r>
              <a:rPr lang="en-US" altLang="en-US" sz="3600" dirty="0">
                <a:solidFill>
                  <a:srgbClr val="000000"/>
                </a:solidFill>
                <a:latin typeface="Courier New" panose="02070309020205020404" pitchFamily="49" charset="0"/>
                <a:cs typeface="Courier New" panose="02070309020205020404" pitchFamily="49" charset="0"/>
              </a:rPr>
              <a:t>() {    </a:t>
            </a:r>
            <a:br>
              <a:rPr lang="en-US" altLang="en-US" sz="3600" dirty="0">
                <a:solidFill>
                  <a:srgbClr val="000000"/>
                </a:solidFill>
                <a:latin typeface="Courier New" panose="02070309020205020404" pitchFamily="49" charset="0"/>
                <a:cs typeface="Courier New" panose="02070309020205020404" pitchFamily="49" charset="0"/>
              </a:rPr>
            </a:br>
            <a:r>
              <a:rPr lang="en-US" altLang="en-US" sz="3600" dirty="0">
                <a:solidFill>
                  <a:srgbClr val="000000"/>
                </a:solidFill>
                <a:latin typeface="Courier New" panose="02070309020205020404" pitchFamily="49" charset="0"/>
                <a:cs typeface="Courier New" panose="02070309020205020404" pitchFamily="49" charset="0"/>
              </a:rPr>
              <a:t>    </a:t>
            </a:r>
            <a:r>
              <a:rPr lang="en-US" altLang="en-US" sz="3600" i="1" dirty="0">
                <a:solidFill>
                  <a:srgbClr val="008200"/>
                </a:solidFill>
                <a:latin typeface="Courier New" panose="02070309020205020404" pitchFamily="49" charset="0"/>
                <a:cs typeface="Courier New" panose="02070309020205020404" pitchFamily="49" charset="0"/>
              </a:rPr>
              <a:t>// Act</a:t>
            </a:r>
            <a:br>
              <a:rPr lang="en-US" altLang="en-US" sz="3600" i="1" dirty="0">
                <a:solidFill>
                  <a:srgbClr val="008200"/>
                </a:solidFill>
                <a:latin typeface="Courier New" panose="02070309020205020404" pitchFamily="49" charset="0"/>
                <a:cs typeface="Courier New" panose="02070309020205020404" pitchFamily="49" charset="0"/>
              </a:rPr>
            </a:br>
            <a:r>
              <a:rPr lang="en-US" altLang="en-US" sz="3600" i="1" dirty="0">
                <a:solidFill>
                  <a:srgbClr val="008200"/>
                </a:solidFill>
                <a:latin typeface="Courier New" panose="02070309020205020404" pitchFamily="49" charset="0"/>
                <a:cs typeface="Courier New" panose="02070309020205020404" pitchFamily="49" charset="0"/>
              </a:rPr>
              <a:t>    </a:t>
            </a:r>
            <a:r>
              <a:rPr lang="en-US" altLang="en-US" sz="3600" dirty="0">
                <a:solidFill>
                  <a:srgbClr val="2C8C8C"/>
                </a:solidFill>
                <a:latin typeface="Courier New" panose="02070309020205020404" pitchFamily="49" charset="0"/>
                <a:cs typeface="Courier New" panose="02070309020205020404" pitchFamily="49" charset="0"/>
              </a:rPr>
              <a:t>String </a:t>
            </a:r>
            <a:r>
              <a:rPr lang="en-US" altLang="en-US" sz="3600" dirty="0">
                <a:solidFill>
                  <a:srgbClr val="000000"/>
                </a:solidFill>
                <a:latin typeface="Courier New" panose="02070309020205020404" pitchFamily="49" charset="0"/>
                <a:cs typeface="Courier New" panose="02070309020205020404" pitchFamily="49" charset="0"/>
              </a:rPr>
              <a:t>actual = </a:t>
            </a:r>
            <a:r>
              <a:rPr lang="en-US" altLang="en-US" sz="3600" dirty="0" err="1">
                <a:solidFill>
                  <a:srgbClr val="000000"/>
                </a:solidFill>
                <a:latin typeface="Courier New" panose="02070309020205020404" pitchFamily="49" charset="0"/>
                <a:cs typeface="Courier New" panose="02070309020205020404" pitchFamily="49" charset="0"/>
              </a:rPr>
              <a:t>concat</a:t>
            </a:r>
            <a:r>
              <a:rPr lang="en-US" altLang="en-US" sz="3600" dirty="0">
                <a:solidFill>
                  <a:srgbClr val="000000"/>
                </a:solidFill>
                <a:latin typeface="Courier New" panose="02070309020205020404" pitchFamily="49" charset="0"/>
                <a:cs typeface="Courier New" panose="02070309020205020404" pitchFamily="49" charset="0"/>
              </a:rPr>
              <a:t>(</a:t>
            </a:r>
            <a:r>
              <a:rPr lang="en-US" altLang="en-US" sz="3600" b="1" dirty="0">
                <a:solidFill>
                  <a:srgbClr val="000080"/>
                </a:solidFill>
                <a:latin typeface="Courier New" panose="02070309020205020404" pitchFamily="49" charset="0"/>
                <a:cs typeface="Courier New" panose="02070309020205020404" pitchFamily="49" charset="0"/>
              </a:rPr>
              <a:t>null</a:t>
            </a:r>
            <a:r>
              <a:rPr lang="en-US" altLang="en-US" sz="3600" dirty="0">
                <a:solidFill>
                  <a:srgbClr val="000000"/>
                </a:solidFill>
                <a:latin typeface="Courier New" panose="02070309020205020404" pitchFamily="49" charset="0"/>
                <a:cs typeface="Courier New" panose="02070309020205020404" pitchFamily="49" charset="0"/>
              </a:rPr>
              <a:t>, </a:t>
            </a:r>
            <a:r>
              <a:rPr lang="en-US" altLang="en-US" sz="3600" b="1" dirty="0">
                <a:solidFill>
                  <a:srgbClr val="008000"/>
                </a:solidFill>
                <a:latin typeface="Courier New" panose="02070309020205020404" pitchFamily="49" charset="0"/>
                <a:cs typeface="Courier New" panose="02070309020205020404" pitchFamily="49" charset="0"/>
              </a:rPr>
              <a:t>"A"</a:t>
            </a:r>
            <a:r>
              <a:rPr lang="en-US" altLang="en-US" sz="3600" dirty="0">
                <a:solidFill>
                  <a:srgbClr val="000000"/>
                </a:solidFill>
                <a:latin typeface="Courier New" panose="02070309020205020404" pitchFamily="49" charset="0"/>
                <a:cs typeface="Courier New" panose="02070309020205020404" pitchFamily="49" charset="0"/>
              </a:rPr>
              <a:t>);</a:t>
            </a:r>
            <a:br>
              <a:rPr lang="en-US" altLang="en-US" sz="3600" dirty="0">
                <a:solidFill>
                  <a:srgbClr val="000000"/>
                </a:solidFill>
                <a:latin typeface="Courier New" panose="02070309020205020404" pitchFamily="49" charset="0"/>
                <a:cs typeface="Courier New" panose="02070309020205020404" pitchFamily="49" charset="0"/>
              </a:rPr>
            </a:br>
            <a:r>
              <a:rPr lang="en-US" altLang="en-US" sz="3600" dirty="0">
                <a:solidFill>
                  <a:srgbClr val="000000"/>
                </a:solidFill>
                <a:latin typeface="Courier New" panose="02070309020205020404" pitchFamily="49" charset="0"/>
                <a:cs typeface="Courier New" panose="02070309020205020404" pitchFamily="49" charset="0"/>
              </a:rPr>
              <a:t>}</a:t>
            </a:r>
            <a:endParaRPr lang="en-US" altLang="en-US" sz="7200" dirty="0">
              <a:latin typeface="Arial" panose="020B0604020202020204" pitchFamily="34" charset="0"/>
            </a:endParaRPr>
          </a:p>
          <a:p>
            <a:pPr eaLnBrk="0" fontAlgn="base" hangingPunct="0">
              <a:spcBef>
                <a:spcPct val="0"/>
              </a:spcBef>
              <a:spcAft>
                <a:spcPct val="0"/>
              </a:spcAft>
            </a:pPr>
            <a:endParaRPr lang="en-US" altLang="en-US" sz="3600" dirty="0">
              <a:latin typeface="Arial" panose="020B0604020202020204" pitchFamily="34" charset="0"/>
            </a:endParaRPr>
          </a:p>
        </p:txBody>
      </p:sp>
    </p:spTree>
    <p:extLst>
      <p:ext uri="{BB962C8B-B14F-4D97-AF65-F5344CB8AC3E}">
        <p14:creationId xmlns:p14="http://schemas.microsoft.com/office/powerpoint/2010/main" val="22308372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0"/>
            <a:ext cx="12188825" cy="6858000"/>
          </a:xfrm>
          <a:prstGeom prst="rect">
            <a:avLst/>
          </a:prstGeom>
          <a:blipFill dpi="0" rotWithShape="1">
            <a:blip r:embed="rId3" cstate="print">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 name="Slide Number Placeholder 2"/>
          <p:cNvSpPr>
            <a:spLocks noGrp="1"/>
          </p:cNvSpPr>
          <p:nvPr>
            <p:ph type="sldNum" sz="quarter" idx="4"/>
          </p:nvPr>
        </p:nvSpPr>
        <p:spPr/>
        <p:txBody>
          <a:bodyPr/>
          <a:lstStyle/>
          <a:p>
            <a:fld id="{C014DD1E-5D91-48A3-AD6D-45FBA980D106}" type="slidenum">
              <a:rPr lang="en-US" smtClean="0"/>
              <a:pPr/>
              <a:t>17</a:t>
            </a:fld>
            <a:endParaRPr lang="en-US" dirty="0"/>
          </a:p>
        </p:txBody>
      </p:sp>
      <p:sp>
        <p:nvSpPr>
          <p:cNvPr id="4" name="Rectangle 3"/>
          <p:cNvSpPr/>
          <p:nvPr/>
        </p:nvSpPr>
        <p:spPr>
          <a:xfrm>
            <a:off x="0" y="0"/>
            <a:ext cx="12188825" cy="6858000"/>
          </a:xfrm>
          <a:prstGeom prst="rect">
            <a:avLst/>
          </a:prstGeom>
          <a:solidFill>
            <a:srgbClr val="321300">
              <a:alpha val="19000"/>
            </a:srgbClr>
          </a:solidFill>
          <a:ln>
            <a:noFill/>
          </a:ln>
          <a:effectLst>
            <a:outerShdw blurRad="368300" dist="50800" dir="5400000" sx="1000" sy="1000" algn="ctr" rotWithShape="0">
              <a:srgbClr val="30130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pic>
        <p:nvPicPr>
          <p:cNvPr id="9" name="Picture 2" descr="D:\_WORK PROJECTS\Nakov\Presentation Slides Design\STORE\Software University Foundation Logo BG and ENG black WHITOUT background CMYK.png"/>
          <p:cNvPicPr>
            <a:picLocks noChangeAspect="1" noChangeArrowheads="1"/>
          </p:cNvPicPr>
          <p:nvPr/>
        </p:nvPicPr>
        <p:blipFill>
          <a:blip r:embed="rId4" cstate="print"/>
          <a:srcRect/>
          <a:stretch>
            <a:fillRect/>
          </a:stretch>
        </p:blipFill>
        <p:spPr bwMode="auto">
          <a:xfrm>
            <a:off x="9828212" y="228600"/>
            <a:ext cx="2175525" cy="762000"/>
          </a:xfrm>
          <a:prstGeom prst="rect">
            <a:avLst/>
          </a:prstGeom>
          <a:noFill/>
        </p:spPr>
      </p:pic>
      <p:sp>
        <p:nvSpPr>
          <p:cNvPr id="13" name="Rectangle 12"/>
          <p:cNvSpPr/>
          <p:nvPr/>
        </p:nvSpPr>
        <p:spPr>
          <a:xfrm>
            <a:off x="-7144" y="2552700"/>
            <a:ext cx="12203113" cy="17526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a:ln>
                  <a:solidFill>
                    <a:schemeClr val="bg1"/>
                  </a:solidFill>
                </a:ln>
                <a:effectLst>
                  <a:outerShdw blurRad="50800" dist="38100" algn="tr" rotWithShape="0">
                    <a:prstClr val="black">
                      <a:alpha val="40000"/>
                    </a:prstClr>
                  </a:outerShdw>
                </a:effectLst>
              </a:rPr>
              <a:t>Demo</a:t>
            </a:r>
            <a:endParaRPr lang="en-GB" sz="8000" b="1" dirty="0">
              <a:ln>
                <a:solidFill>
                  <a:schemeClr val="bg1"/>
                </a:solidFill>
              </a:ln>
            </a:endParaRPr>
          </a:p>
        </p:txBody>
      </p:sp>
    </p:spTree>
    <p:extLst>
      <p:ext uri="{BB962C8B-B14F-4D97-AF65-F5344CB8AC3E}">
        <p14:creationId xmlns:p14="http://schemas.microsoft.com/office/powerpoint/2010/main" val="1332351048"/>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18</a:t>
            </a:fld>
            <a:endParaRPr lang="en-US" dirty="0"/>
          </a:p>
        </p:txBody>
      </p:sp>
      <p:sp>
        <p:nvSpPr>
          <p:cNvPr id="4" name="Title 3"/>
          <p:cNvSpPr>
            <a:spLocks noGrp="1"/>
          </p:cNvSpPr>
          <p:nvPr>
            <p:ph type="title"/>
          </p:nvPr>
        </p:nvSpPr>
        <p:spPr/>
        <p:txBody>
          <a:bodyPr/>
          <a:lstStyle/>
          <a:p>
            <a:r>
              <a:rPr lang="en-US" dirty="0"/>
              <a:t>TDD</a:t>
            </a:r>
          </a:p>
        </p:txBody>
      </p:sp>
      <p:sp>
        <p:nvSpPr>
          <p:cNvPr id="5" name="TextBox 4"/>
          <p:cNvSpPr txBox="1"/>
          <p:nvPr/>
        </p:nvSpPr>
        <p:spPr>
          <a:xfrm>
            <a:off x="96795" y="2875004"/>
            <a:ext cx="11995234" cy="1107996"/>
          </a:xfrm>
          <a:prstGeom prst="rect">
            <a:avLst/>
          </a:prstGeom>
          <a:noFill/>
        </p:spPr>
        <p:txBody>
          <a:bodyPr wrap="square" rtlCol="0" anchor="ctr">
            <a:spAutoFit/>
          </a:bodyPr>
          <a:lstStyle/>
          <a:p>
            <a:pPr algn="ctr"/>
            <a:r>
              <a:rPr lang="en-GB" sz="6600" dirty="0"/>
              <a:t>Test Driven Development</a:t>
            </a:r>
          </a:p>
        </p:txBody>
      </p:sp>
    </p:spTree>
    <p:extLst>
      <p:ext uri="{BB962C8B-B14F-4D97-AF65-F5344CB8AC3E}">
        <p14:creationId xmlns:p14="http://schemas.microsoft.com/office/powerpoint/2010/main" val="31091039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19</a:t>
            </a:fld>
            <a:endParaRPr lang="en-US" dirty="0"/>
          </a:p>
        </p:txBody>
      </p:sp>
      <p:sp>
        <p:nvSpPr>
          <p:cNvPr id="4" name="Title 3"/>
          <p:cNvSpPr>
            <a:spLocks noGrp="1"/>
          </p:cNvSpPr>
          <p:nvPr>
            <p:ph type="title"/>
          </p:nvPr>
        </p:nvSpPr>
        <p:spPr/>
        <p:txBody>
          <a:bodyPr/>
          <a:lstStyle/>
          <a:p>
            <a:r>
              <a:rPr lang="en-GB" dirty="0"/>
              <a:t>“Test First” Cycle</a:t>
            </a:r>
          </a:p>
        </p:txBody>
      </p:sp>
      <p:pic>
        <p:nvPicPr>
          <p:cNvPr id="5" name="Picture 2" descr="http://vinkamat.com/wp-content/uploads/2011/03/tdd_cycle.jpg"/>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3427412" y="1151121"/>
            <a:ext cx="5334000" cy="4876153"/>
          </a:xfrm>
          <a:prstGeom prst="roundRect">
            <a:avLst>
              <a:gd name="adj" fmla="val 1195"/>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40477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2</a:t>
            </a:fld>
            <a:endParaRPr lang="en-US" dirty="0"/>
          </a:p>
        </p:txBody>
      </p:sp>
      <p:sp>
        <p:nvSpPr>
          <p:cNvPr id="423939" name="Rectangle 3"/>
          <p:cNvSpPr>
            <a:spLocks noGrp="1" noChangeArrowheads="1"/>
          </p:cNvSpPr>
          <p:nvPr>
            <p:ph idx="1"/>
          </p:nvPr>
        </p:nvSpPr>
        <p:spPr/>
        <p:txBody>
          <a:bodyPr/>
          <a:lstStyle/>
          <a:p>
            <a:pPr marL="514350" indent="-514350">
              <a:lnSpc>
                <a:spcPct val="100000"/>
              </a:lnSpc>
              <a:spcBef>
                <a:spcPts val="1200"/>
              </a:spcBef>
              <a:buFont typeface="+mj-lt"/>
              <a:buAutoNum type="arabicPeriod"/>
            </a:pPr>
            <a:r>
              <a:rPr lang="en-US" dirty="0"/>
              <a:t>What is Unit Testing?</a:t>
            </a:r>
          </a:p>
          <a:p>
            <a:pPr marL="514350" indent="-514350">
              <a:lnSpc>
                <a:spcPct val="100000"/>
              </a:lnSpc>
              <a:spcBef>
                <a:spcPts val="1200"/>
              </a:spcBef>
              <a:buFont typeface="+mj-lt"/>
              <a:buAutoNum type="arabicPeriod"/>
            </a:pPr>
            <a:r>
              <a:rPr lang="en-US" dirty="0"/>
              <a:t>Code and Test vs. Test Driven Development</a:t>
            </a:r>
          </a:p>
          <a:p>
            <a:pPr marL="514350" indent="-514350">
              <a:lnSpc>
                <a:spcPct val="100000"/>
              </a:lnSpc>
              <a:spcBef>
                <a:spcPts val="1200"/>
              </a:spcBef>
              <a:buFont typeface="+mj-lt"/>
              <a:buAutoNum type="arabicPeriod"/>
              <a:tabLst>
                <a:tab pos="406400" algn="l"/>
              </a:tabLst>
            </a:pPr>
            <a:r>
              <a:rPr lang="en-US" dirty="0"/>
              <a:t>Unit Testing Frameworks</a:t>
            </a:r>
          </a:p>
          <a:p>
            <a:pPr marL="514350" indent="-514350">
              <a:lnSpc>
                <a:spcPct val="100000"/>
              </a:lnSpc>
              <a:spcBef>
                <a:spcPts val="1200"/>
              </a:spcBef>
              <a:buFont typeface="+mj-lt"/>
              <a:buAutoNum type="arabicPeriod"/>
              <a:tabLst>
                <a:tab pos="406400" algn="l"/>
              </a:tabLst>
            </a:pPr>
            <a:r>
              <a:rPr lang="en-US" dirty="0"/>
              <a:t>Unit Testing Best Practices</a:t>
            </a:r>
            <a:endParaRPr lang="bg-BG" dirty="0"/>
          </a:p>
        </p:txBody>
      </p:sp>
      <p:sp>
        <p:nvSpPr>
          <p:cNvPr id="423938" name="Rectangle 2"/>
          <p:cNvSpPr>
            <a:spLocks noGrp="1" noChangeArrowheads="1"/>
          </p:cNvSpPr>
          <p:nvPr>
            <p:ph type="title"/>
          </p:nvPr>
        </p:nvSpPr>
        <p:spPr/>
        <p:txBody>
          <a:bodyPr/>
          <a:lstStyle/>
          <a:p>
            <a:r>
              <a:rPr lang="en-US" dirty="0"/>
              <a:t>Table of Contents</a:t>
            </a:r>
            <a:endParaRPr lang="bg-BG" dirty="0"/>
          </a:p>
        </p:txBody>
      </p:sp>
      <p:pic>
        <p:nvPicPr>
          <p:cNvPr id="8" name="Picture 7"/>
          <p:cNvPicPr>
            <a:picLocks noChangeAspect="1"/>
          </p:cNvPicPr>
          <p:nvPr/>
        </p:nvPicPr>
        <p:blipFill>
          <a:blip r:embed="rId3" cstate="print"/>
          <a:stretch>
            <a:fillRect/>
          </a:stretch>
        </p:blipFill>
        <p:spPr>
          <a:xfrm>
            <a:off x="8990012" y="2971800"/>
            <a:ext cx="2541127" cy="3276600"/>
          </a:xfrm>
          <a:prstGeom prst="rect">
            <a:avLst/>
          </a:prstGeom>
        </p:spPr>
      </p:pic>
    </p:spTree>
    <p:extLst>
      <p:ext uri="{BB962C8B-B14F-4D97-AF65-F5344CB8AC3E}">
        <p14:creationId xmlns:p14="http://schemas.microsoft.com/office/powerpoint/2010/main" val="2535523672"/>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20</a:t>
            </a:fld>
            <a:endParaRPr lang="en-US" dirty="0"/>
          </a:p>
        </p:txBody>
      </p:sp>
      <p:sp>
        <p:nvSpPr>
          <p:cNvPr id="4" name="Title 3"/>
          <p:cNvSpPr>
            <a:spLocks noGrp="1"/>
          </p:cNvSpPr>
          <p:nvPr>
            <p:ph type="title"/>
          </p:nvPr>
        </p:nvSpPr>
        <p:spPr/>
        <p:txBody>
          <a:bodyPr/>
          <a:lstStyle/>
          <a:p>
            <a:r>
              <a:rPr lang="en-GB" dirty="0"/>
              <a:t>Lifecycle</a:t>
            </a:r>
          </a:p>
        </p:txBody>
      </p:sp>
      <p:pic>
        <p:nvPicPr>
          <p:cNvPr id="6" name="Picture 8"/>
          <p:cNvPicPr>
            <a:picLocks noChangeAspect="1" noChangeArrowheads="1"/>
          </p:cNvPicPr>
          <p:nvPr/>
        </p:nvPicPr>
        <p:blipFill>
          <a:blip r:embed="rId2" cstate="screen">
            <a:extLst>
              <a:ext uri="{28A0092B-C50C-407E-A947-70E740481C1C}">
                <a14:useLocalDpi xmlns:a14="http://schemas.microsoft.com/office/drawing/2010/main" val="0"/>
              </a:ext>
            </a:extLst>
          </a:blip>
          <a:srcRect/>
          <a:stretch>
            <a:fillRect/>
          </a:stretch>
        </p:blipFill>
        <p:spPr bwMode="auto">
          <a:xfrm>
            <a:off x="441657" y="2438400"/>
            <a:ext cx="11305510" cy="2665784"/>
          </a:xfrm>
          <a:prstGeom prst="round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371014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0"/>
            <a:ext cx="12188825" cy="6858000"/>
          </a:xfrm>
          <a:prstGeom prst="rect">
            <a:avLst/>
          </a:prstGeom>
          <a:blipFill dpi="0" rotWithShape="1">
            <a:blip r:embed="rId3" cstate="print">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 name="Slide Number Placeholder 2"/>
          <p:cNvSpPr>
            <a:spLocks noGrp="1"/>
          </p:cNvSpPr>
          <p:nvPr>
            <p:ph type="sldNum" sz="quarter" idx="4"/>
          </p:nvPr>
        </p:nvSpPr>
        <p:spPr/>
        <p:txBody>
          <a:bodyPr/>
          <a:lstStyle/>
          <a:p>
            <a:fld id="{C014DD1E-5D91-48A3-AD6D-45FBA980D106}" type="slidenum">
              <a:rPr lang="en-US" smtClean="0"/>
              <a:pPr/>
              <a:t>21</a:t>
            </a:fld>
            <a:endParaRPr lang="en-US" dirty="0"/>
          </a:p>
        </p:txBody>
      </p:sp>
      <p:sp>
        <p:nvSpPr>
          <p:cNvPr id="4" name="Rectangle 3"/>
          <p:cNvSpPr/>
          <p:nvPr/>
        </p:nvSpPr>
        <p:spPr>
          <a:xfrm>
            <a:off x="0" y="0"/>
            <a:ext cx="12188825" cy="6858000"/>
          </a:xfrm>
          <a:prstGeom prst="rect">
            <a:avLst/>
          </a:prstGeom>
          <a:solidFill>
            <a:srgbClr val="321300">
              <a:alpha val="19000"/>
            </a:srgbClr>
          </a:solidFill>
          <a:ln>
            <a:noFill/>
          </a:ln>
          <a:effectLst>
            <a:outerShdw blurRad="368300" dist="50800" dir="5400000" sx="1000" sy="1000" algn="ctr" rotWithShape="0">
              <a:srgbClr val="30130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pic>
        <p:nvPicPr>
          <p:cNvPr id="9" name="Picture 2" descr="D:\_WORK PROJECTS\Nakov\Presentation Slides Design\STORE\Software University Foundation Logo BG and ENG black WHITOUT background CMYK.png"/>
          <p:cNvPicPr>
            <a:picLocks noChangeAspect="1" noChangeArrowheads="1"/>
          </p:cNvPicPr>
          <p:nvPr/>
        </p:nvPicPr>
        <p:blipFill>
          <a:blip r:embed="rId4" cstate="print"/>
          <a:srcRect/>
          <a:stretch>
            <a:fillRect/>
          </a:stretch>
        </p:blipFill>
        <p:spPr bwMode="auto">
          <a:xfrm>
            <a:off x="9828212" y="228600"/>
            <a:ext cx="2175525" cy="762000"/>
          </a:xfrm>
          <a:prstGeom prst="rect">
            <a:avLst/>
          </a:prstGeom>
          <a:noFill/>
        </p:spPr>
      </p:pic>
      <p:sp>
        <p:nvSpPr>
          <p:cNvPr id="13" name="Rectangle 12"/>
          <p:cNvSpPr/>
          <p:nvPr/>
        </p:nvSpPr>
        <p:spPr>
          <a:xfrm>
            <a:off x="-7144" y="2552700"/>
            <a:ext cx="12203113" cy="17526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a:ln>
                  <a:solidFill>
                    <a:schemeClr val="bg1"/>
                  </a:solidFill>
                </a:ln>
                <a:effectLst>
                  <a:outerShdw blurRad="50800" dist="38100" algn="tr" rotWithShape="0">
                    <a:prstClr val="black">
                      <a:alpha val="40000"/>
                    </a:prstClr>
                  </a:outerShdw>
                </a:effectLst>
              </a:rPr>
              <a:t>Demo</a:t>
            </a:r>
            <a:endParaRPr lang="en-GB" sz="8000" b="1" dirty="0">
              <a:ln>
                <a:solidFill>
                  <a:schemeClr val="bg1"/>
                </a:solidFill>
              </a:ln>
            </a:endParaRPr>
          </a:p>
        </p:txBody>
      </p:sp>
    </p:spTree>
    <p:extLst>
      <p:ext uri="{BB962C8B-B14F-4D97-AF65-F5344CB8AC3E}">
        <p14:creationId xmlns:p14="http://schemas.microsoft.com/office/powerpoint/2010/main" val="3125937642"/>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
          </p:nvPr>
        </p:nvSpPr>
        <p:spPr/>
        <p:txBody>
          <a:bodyPr/>
          <a:lstStyle/>
          <a:p>
            <a:fld id="{C014DD1E-5D91-48A3-AD6D-45FBA980D106}" type="slidenum">
              <a:rPr lang="en-US" smtClean="0"/>
              <a:pPr/>
              <a:t>22</a:t>
            </a:fld>
            <a:endParaRPr lang="en-US" dirty="0"/>
          </a:p>
        </p:txBody>
      </p:sp>
      <p:sp>
        <p:nvSpPr>
          <p:cNvPr id="4" name="Rectangle 3"/>
          <p:cNvSpPr/>
          <p:nvPr/>
        </p:nvSpPr>
        <p:spPr>
          <a:xfrm>
            <a:off x="-10636" y="0"/>
            <a:ext cx="12188825" cy="6858000"/>
          </a:xfrm>
          <a:prstGeom prst="rect">
            <a:avLst/>
          </a:prstGeom>
          <a:solidFill>
            <a:srgbClr val="321300">
              <a:alpha val="19000"/>
            </a:srgbClr>
          </a:solidFill>
          <a:ln>
            <a:noFill/>
          </a:ln>
          <a:effectLst>
            <a:outerShdw blurRad="368300" dist="50800" dir="5400000" sx="1000" sy="1000" algn="ctr" rotWithShape="0">
              <a:srgbClr val="30130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pic>
        <p:nvPicPr>
          <p:cNvPr id="9" name="Picture 2" descr="D:\_WORK PROJECTS\Nakov\Presentation Slides Design\STORE\Software University Foundation Logo BG and ENG black WHITOUT background CMYK.png"/>
          <p:cNvPicPr>
            <a:picLocks noChangeAspect="1" noChangeArrowheads="1"/>
          </p:cNvPicPr>
          <p:nvPr/>
        </p:nvPicPr>
        <p:blipFill>
          <a:blip r:embed="rId3" cstate="print"/>
          <a:srcRect/>
          <a:stretch>
            <a:fillRect/>
          </a:stretch>
        </p:blipFill>
        <p:spPr bwMode="auto">
          <a:xfrm>
            <a:off x="9828212" y="228600"/>
            <a:ext cx="2175525" cy="762000"/>
          </a:xfrm>
          <a:prstGeom prst="rect">
            <a:avLst/>
          </a:prstGeom>
          <a:noFill/>
        </p:spPr>
      </p:pic>
      <p:sp>
        <p:nvSpPr>
          <p:cNvPr id="7" name="Rectangle 6"/>
          <p:cNvSpPr/>
          <p:nvPr/>
        </p:nvSpPr>
        <p:spPr>
          <a:xfrm>
            <a:off x="7144" y="0"/>
            <a:ext cx="12188825" cy="6858000"/>
          </a:xfrm>
          <a:prstGeom prst="rect">
            <a:avLst/>
          </a:prstGeom>
          <a:blipFill dpi="0" rotWithShape="1">
            <a:blip r:embed="rId4">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3" name="Rectangle 12"/>
          <p:cNvSpPr/>
          <p:nvPr/>
        </p:nvSpPr>
        <p:spPr>
          <a:xfrm>
            <a:off x="-7144" y="2552700"/>
            <a:ext cx="12203113" cy="17526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a:ln>
                  <a:solidFill>
                    <a:schemeClr val="bg1"/>
                  </a:solidFill>
                </a:ln>
                <a:effectLst>
                  <a:outerShdw blurRad="50800" dist="38100" algn="tr" rotWithShape="0">
                    <a:prstClr val="black">
                      <a:alpha val="40000"/>
                    </a:prstClr>
                  </a:outerShdw>
                </a:effectLst>
              </a:rPr>
              <a:t>Conventions</a:t>
            </a:r>
            <a:endParaRPr lang="en-GB" sz="8000" b="1" dirty="0">
              <a:ln>
                <a:solidFill>
                  <a:schemeClr val="bg1"/>
                </a:solidFill>
              </a:ln>
            </a:endParaRPr>
          </a:p>
        </p:txBody>
      </p:sp>
    </p:spTree>
    <p:extLst>
      <p:ext uri="{BB962C8B-B14F-4D97-AF65-F5344CB8AC3E}">
        <p14:creationId xmlns:p14="http://schemas.microsoft.com/office/powerpoint/2010/main" val="2106452570"/>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
          </p:nvPr>
        </p:nvSpPr>
        <p:spPr/>
        <p:txBody>
          <a:bodyPr/>
          <a:lstStyle/>
          <a:p>
            <a:fld id="{C014DD1E-5D91-48A3-AD6D-45FBA980D106}" type="slidenum">
              <a:rPr lang="en-US" smtClean="0"/>
              <a:pPr/>
              <a:t>23</a:t>
            </a:fld>
            <a:endParaRPr lang="en-US" dirty="0"/>
          </a:p>
        </p:txBody>
      </p:sp>
      <p:sp>
        <p:nvSpPr>
          <p:cNvPr id="4" name="Rectangle 3"/>
          <p:cNvSpPr/>
          <p:nvPr/>
        </p:nvSpPr>
        <p:spPr>
          <a:xfrm>
            <a:off x="-10636" y="0"/>
            <a:ext cx="12188825" cy="6858000"/>
          </a:xfrm>
          <a:prstGeom prst="rect">
            <a:avLst/>
          </a:prstGeom>
          <a:solidFill>
            <a:srgbClr val="321300">
              <a:alpha val="19000"/>
            </a:srgbClr>
          </a:solidFill>
          <a:ln>
            <a:noFill/>
          </a:ln>
          <a:effectLst>
            <a:outerShdw blurRad="368300" dist="50800" dir="5400000" sx="1000" sy="1000" algn="ctr" rotWithShape="0">
              <a:srgbClr val="30130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pic>
        <p:nvPicPr>
          <p:cNvPr id="9" name="Picture 2" descr="D:\_WORK PROJECTS\Nakov\Presentation Slides Design\STORE\Software University Foundation Logo BG and ENG black WHITOUT background CMYK.png"/>
          <p:cNvPicPr>
            <a:picLocks noChangeAspect="1" noChangeArrowheads="1"/>
          </p:cNvPicPr>
          <p:nvPr/>
        </p:nvPicPr>
        <p:blipFill>
          <a:blip r:embed="rId3" cstate="print"/>
          <a:srcRect/>
          <a:stretch>
            <a:fillRect/>
          </a:stretch>
        </p:blipFill>
        <p:spPr bwMode="auto">
          <a:xfrm>
            <a:off x="9828212" y="228600"/>
            <a:ext cx="2175525" cy="762000"/>
          </a:xfrm>
          <a:prstGeom prst="rect">
            <a:avLst/>
          </a:prstGeom>
          <a:noFill/>
        </p:spPr>
      </p:pic>
      <p:sp>
        <p:nvSpPr>
          <p:cNvPr id="7" name="Rectangle 6"/>
          <p:cNvSpPr/>
          <p:nvPr/>
        </p:nvSpPr>
        <p:spPr>
          <a:xfrm>
            <a:off x="7144" y="0"/>
            <a:ext cx="12188825" cy="6858000"/>
          </a:xfrm>
          <a:prstGeom prst="rect">
            <a:avLst/>
          </a:prstGeom>
          <a:blipFill dpi="0" rotWithShape="1">
            <a:blip r:embed="rId4">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3" name="Rectangle 12"/>
          <p:cNvSpPr/>
          <p:nvPr/>
        </p:nvSpPr>
        <p:spPr>
          <a:xfrm>
            <a:off x="-7144" y="2552700"/>
            <a:ext cx="12203113" cy="17526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a:ln>
                  <a:solidFill>
                    <a:schemeClr val="bg1"/>
                  </a:solidFill>
                </a:ln>
                <a:effectLst>
                  <a:outerShdw blurRad="50800" dist="38100" algn="tr" rotWithShape="0">
                    <a:prstClr val="black">
                      <a:alpha val="40000"/>
                    </a:prstClr>
                  </a:outerShdw>
                </a:effectLst>
              </a:rPr>
              <a:t>Conventions</a:t>
            </a:r>
            <a:endParaRPr lang="en-GB" sz="8000" b="1" dirty="0">
              <a:ln>
                <a:solidFill>
                  <a:schemeClr val="bg1"/>
                </a:solidFill>
              </a:ln>
            </a:endParaRPr>
          </a:p>
        </p:txBody>
      </p:sp>
    </p:spTree>
    <p:extLst>
      <p:ext uri="{BB962C8B-B14F-4D97-AF65-F5344CB8AC3E}">
        <p14:creationId xmlns:p14="http://schemas.microsoft.com/office/powerpoint/2010/main" val="1220361259"/>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Shape 344"/>
          <p:cNvSpPr txBox="1">
            <a:spLocks noGrp="1"/>
          </p:cNvSpPr>
          <p:nvPr>
            <p:ph type="title"/>
          </p:nvPr>
        </p:nvSpPr>
        <p:spPr>
          <a:xfrm>
            <a:off x="1446212" y="5562600"/>
            <a:ext cx="8938472" cy="820600"/>
          </a:xfrm>
          <a:prstGeom prst="rect">
            <a:avLst/>
          </a:prstGeom>
          <a:noFill/>
          <a:ln>
            <a:noFill/>
          </a:ln>
        </p:spPr>
        <p:txBody>
          <a:bodyPr lIns="36000" tIns="36000" rIns="36000" bIns="36000" anchor="b" anchorCtr="0">
            <a:noAutofit/>
          </a:bodyPr>
          <a:lstStyle/>
          <a:p>
            <a:pPr marL="0" marR="0" lvl="0" indent="0" algn="ctr" rtl="0">
              <a:lnSpc>
                <a:spcPct val="90000"/>
              </a:lnSpc>
              <a:spcBef>
                <a:spcPts val="0"/>
              </a:spcBef>
              <a:spcAft>
                <a:spcPts val="0"/>
              </a:spcAft>
              <a:buClr>
                <a:srgbClr val="F3BE60"/>
              </a:buClr>
              <a:buSzPct val="25000"/>
              <a:buFont typeface="Calibri"/>
              <a:buNone/>
            </a:pPr>
            <a:r>
              <a:rPr lang="en-US" sz="5400" b="1" i="0" u="none" strike="noStrike" cap="none">
                <a:solidFill>
                  <a:srgbClr val="F3BE60"/>
                </a:solidFill>
                <a:latin typeface="Calibri"/>
                <a:ea typeface="Calibri"/>
                <a:cs typeface="Calibri"/>
                <a:sym typeface="Calibri"/>
              </a:rPr>
              <a:t>Exercises in Class</a:t>
            </a:r>
          </a:p>
        </p:txBody>
      </p:sp>
      <p:pic>
        <p:nvPicPr>
          <p:cNvPr id="345" name="Shape 345"/>
          <p:cNvPicPr preferRelativeResize="0"/>
          <p:nvPr/>
        </p:nvPicPr>
        <p:blipFill rotWithShape="1">
          <a:blip r:embed="rId3">
            <a:alphaModFix/>
          </a:blip>
          <a:srcRect/>
          <a:stretch/>
        </p:blipFill>
        <p:spPr>
          <a:xfrm>
            <a:off x="4098925" y="1366837"/>
            <a:ext cx="3990975" cy="4124325"/>
          </a:xfrm>
          <a:prstGeom prst="rect">
            <a:avLst/>
          </a:prstGeom>
          <a:noFill/>
          <a:ln>
            <a:noFill/>
          </a:ln>
        </p:spPr>
      </p:pic>
    </p:spTree>
    <p:extLst>
      <p:ext uri="{BB962C8B-B14F-4D97-AF65-F5344CB8AC3E}">
        <p14:creationId xmlns:p14="http://schemas.microsoft.com/office/powerpoint/2010/main" val="36944774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7144" y="0"/>
            <a:ext cx="12188825" cy="6858000"/>
          </a:xfrm>
          <a:prstGeom prst="rect">
            <a:avLst/>
          </a:prstGeom>
          <a:blipFill dpi="0" rotWithShape="1">
            <a:blip r:embed="rId3">
              <a:alphaModFix amt="93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 name="Slide Number Placeholder 2"/>
          <p:cNvSpPr>
            <a:spLocks noGrp="1"/>
          </p:cNvSpPr>
          <p:nvPr>
            <p:ph type="sldNum" sz="quarter" idx="4"/>
          </p:nvPr>
        </p:nvSpPr>
        <p:spPr/>
        <p:txBody>
          <a:bodyPr/>
          <a:lstStyle/>
          <a:p>
            <a:fld id="{C014DD1E-5D91-48A3-AD6D-45FBA980D106}" type="slidenum">
              <a:rPr lang="en-US" smtClean="0"/>
              <a:pPr/>
              <a:t>25</a:t>
            </a:fld>
            <a:endParaRPr lang="en-US" dirty="0"/>
          </a:p>
        </p:txBody>
      </p:sp>
      <p:sp>
        <p:nvSpPr>
          <p:cNvPr id="4" name="Rectangle 3"/>
          <p:cNvSpPr/>
          <p:nvPr/>
        </p:nvSpPr>
        <p:spPr>
          <a:xfrm>
            <a:off x="-7144" y="0"/>
            <a:ext cx="12188825" cy="6858000"/>
          </a:xfrm>
          <a:prstGeom prst="rect">
            <a:avLst/>
          </a:prstGeom>
          <a:solidFill>
            <a:srgbClr val="321300">
              <a:alpha val="19000"/>
            </a:srgbClr>
          </a:solidFill>
          <a:ln>
            <a:noFill/>
          </a:ln>
          <a:effectLst>
            <a:outerShdw blurRad="368300" dist="50800" dir="5400000" sx="1000" sy="1000" algn="ctr" rotWithShape="0">
              <a:srgbClr val="30130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13" name="Rectangle 12"/>
          <p:cNvSpPr/>
          <p:nvPr/>
        </p:nvSpPr>
        <p:spPr>
          <a:xfrm>
            <a:off x="-7144" y="2552700"/>
            <a:ext cx="12203113" cy="17526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a:ln>
                  <a:solidFill>
                    <a:schemeClr val="bg1"/>
                  </a:solidFill>
                </a:ln>
                <a:effectLst>
                  <a:outerShdw blurRad="50800" dist="38100" algn="tr" rotWithShape="0">
                    <a:prstClr val="black">
                      <a:alpha val="40000"/>
                    </a:prstClr>
                  </a:outerShdw>
                </a:effectLst>
              </a:rPr>
              <a:t>Mocking</a:t>
            </a:r>
            <a:endParaRPr lang="en-GB" sz="8000" b="1" dirty="0">
              <a:ln>
                <a:solidFill>
                  <a:schemeClr val="bg1"/>
                </a:solidFill>
              </a:ln>
            </a:endParaRPr>
          </a:p>
        </p:txBody>
      </p:sp>
      <p:pic>
        <p:nvPicPr>
          <p:cNvPr id="9" name="Picture 2" descr="D:\_WORK PROJECTS\Nakov\Presentation Slides Design\STORE\Software University Foundation Logo BG and ENG black WHITOUT background CMYK.png"/>
          <p:cNvPicPr>
            <a:picLocks noChangeAspect="1" noChangeArrowheads="1"/>
          </p:cNvPicPr>
          <p:nvPr/>
        </p:nvPicPr>
        <p:blipFill>
          <a:blip r:embed="rId4" cstate="print"/>
          <a:srcRect/>
          <a:stretch>
            <a:fillRect/>
          </a:stretch>
        </p:blipFill>
        <p:spPr bwMode="auto">
          <a:xfrm>
            <a:off x="9828212" y="228600"/>
            <a:ext cx="2175525" cy="762000"/>
          </a:xfrm>
          <a:prstGeom prst="rect">
            <a:avLst/>
          </a:prstGeom>
          <a:noFill/>
        </p:spPr>
      </p:pic>
    </p:spTree>
    <p:extLst>
      <p:ext uri="{BB962C8B-B14F-4D97-AF65-F5344CB8AC3E}">
        <p14:creationId xmlns:p14="http://schemas.microsoft.com/office/powerpoint/2010/main" val="2424750779"/>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4627" name="Rectangle 3"/>
          <p:cNvSpPr>
            <a:spLocks noGrp="1" noChangeArrowheads="1"/>
          </p:cNvSpPr>
          <p:nvPr>
            <p:ph idx="1"/>
          </p:nvPr>
        </p:nvSpPr>
        <p:spPr>
          <a:xfrm>
            <a:off x="1065212" y="6052157"/>
            <a:ext cx="11804822" cy="5570355"/>
          </a:xfrm>
          <a:prstGeom prst="rect">
            <a:avLst/>
          </a:prstGeom>
        </p:spPr>
        <p:txBody>
          <a:bodyPr/>
          <a:lstStyle/>
          <a:p>
            <a:pPr marL="0" indent="0">
              <a:lnSpc>
                <a:spcPct val="100000"/>
              </a:lnSpc>
              <a:buNone/>
              <a:defRPr/>
            </a:pPr>
            <a:endParaRPr lang="en-US" dirty="0"/>
          </a:p>
          <a:p>
            <a:pPr>
              <a:lnSpc>
                <a:spcPct val="100000"/>
              </a:lnSpc>
              <a:defRPr/>
            </a:pPr>
            <a:endParaRPr lang="en-US" dirty="0">
              <a:solidFill>
                <a:srgbClr val="EBFFD2"/>
              </a:solidFill>
              <a:latin typeface="+mn-lt"/>
              <a:ea typeface="+mn-ea"/>
              <a:cs typeface="+mn-cs"/>
            </a:endParaRPr>
          </a:p>
          <a:p>
            <a:pPr>
              <a:lnSpc>
                <a:spcPct val="100000"/>
              </a:lnSpc>
              <a:defRPr/>
            </a:pPr>
            <a:endParaRPr lang="en-US" dirty="0"/>
          </a:p>
          <a:p>
            <a:pPr>
              <a:lnSpc>
                <a:spcPct val="100000"/>
              </a:lnSpc>
              <a:spcBef>
                <a:spcPts val="1800"/>
              </a:spcBef>
              <a:defRPr/>
            </a:pPr>
            <a:r>
              <a:rPr lang="en-US" dirty="0">
                <a:solidFill>
                  <a:srgbClr val="EBFFD2"/>
                </a:solidFill>
                <a:latin typeface="+mn-lt"/>
                <a:ea typeface="+mn-ea"/>
                <a:cs typeface="+mn-cs"/>
              </a:rPr>
              <a:t>... </a:t>
            </a:r>
            <a:r>
              <a:rPr lang="en-US" dirty="0">
                <a:latin typeface="+mn-lt"/>
                <a:ea typeface="+mn-ea"/>
                <a:cs typeface="+mn-cs"/>
              </a:rPr>
              <a:t>relevant to the project we develop</a:t>
            </a:r>
          </a:p>
          <a:p>
            <a:pPr lvl="1">
              <a:lnSpc>
                <a:spcPct val="100000"/>
              </a:lnSpc>
              <a:defRPr/>
            </a:pPr>
            <a:r>
              <a:rPr lang="en-US" dirty="0">
                <a:latin typeface="+mn-lt"/>
                <a:ea typeface="+mn-ea"/>
                <a:cs typeface="+mn-cs"/>
              </a:rPr>
              <a:t>With an eye to future reuse in similar projects</a:t>
            </a:r>
          </a:p>
          <a:p>
            <a:pPr>
              <a:lnSpc>
                <a:spcPct val="100000"/>
              </a:lnSpc>
              <a:defRPr/>
            </a:pPr>
            <a:r>
              <a:rPr lang="en-US" dirty="0">
                <a:latin typeface="+mn-lt"/>
                <a:ea typeface="+mn-ea"/>
                <a:cs typeface="+mn-cs"/>
              </a:rPr>
              <a:t>Abstraction helps </a:t>
            </a:r>
            <a:r>
              <a:rPr lang="en-US" dirty="0">
                <a:solidFill>
                  <a:schemeClr val="tx2">
                    <a:lumMod val="75000"/>
                  </a:schemeClr>
                </a:solidFill>
                <a:latin typeface="+mn-lt"/>
                <a:ea typeface="+mn-ea"/>
                <a:cs typeface="+mn-cs"/>
              </a:rPr>
              <a:t>managing complexity</a:t>
            </a:r>
            <a:endParaRPr lang="bg-BG" dirty="0">
              <a:solidFill>
                <a:schemeClr val="tx2">
                  <a:lumMod val="75000"/>
                </a:schemeClr>
              </a:solidFill>
              <a:latin typeface="+mn-lt"/>
              <a:ea typeface="+mn-ea"/>
              <a:cs typeface="+mn-cs"/>
            </a:endParaRPr>
          </a:p>
        </p:txBody>
      </p:sp>
      <p:sp>
        <p:nvSpPr>
          <p:cNvPr id="794626" name="Rectangle 2"/>
          <p:cNvSpPr>
            <a:spLocks noGrp="1" noChangeArrowheads="1"/>
          </p:cNvSpPr>
          <p:nvPr>
            <p:ph type="title"/>
          </p:nvPr>
        </p:nvSpPr>
        <p:spPr>
          <a:prstGeom prst="rect">
            <a:avLst/>
          </a:prstGeom>
        </p:spPr>
        <p:txBody>
          <a:bodyPr anchor="ctr" anchorCtr="0"/>
          <a:lstStyle/>
          <a:p>
            <a:pPr>
              <a:lnSpc>
                <a:spcPts val="4000"/>
              </a:lnSpc>
              <a:defRPr/>
            </a:pPr>
            <a:r>
              <a:rPr lang="en-US" dirty="0"/>
              <a:t>Mocking</a:t>
            </a:r>
            <a:endParaRPr lang="bg-BG" sz="4000" dirty="0"/>
          </a:p>
        </p:txBody>
      </p:sp>
      <p:sp>
        <p:nvSpPr>
          <p:cNvPr id="3" name="Slide Number Placeholder 2"/>
          <p:cNvSpPr>
            <a:spLocks noGrp="1"/>
          </p:cNvSpPr>
          <p:nvPr>
            <p:ph type="sldNum" sz="quarter" idx="4"/>
          </p:nvPr>
        </p:nvSpPr>
        <p:spPr/>
        <p:txBody>
          <a:bodyPr/>
          <a:lstStyle/>
          <a:p>
            <a:fld id="{C014DD1E-5D91-48A3-AD6D-45FBA980D106}" type="slidenum">
              <a:rPr lang="en-US" smtClean="0"/>
              <a:pPr/>
              <a:t>26</a:t>
            </a:fld>
            <a:endParaRPr lang="en-US" dirty="0"/>
          </a:p>
        </p:txBody>
      </p:sp>
      <p:sp>
        <p:nvSpPr>
          <p:cNvPr id="5" name="Rectangle 4"/>
          <p:cNvSpPr/>
          <p:nvPr/>
        </p:nvSpPr>
        <p:spPr>
          <a:xfrm>
            <a:off x="1712912" y="2875002"/>
            <a:ext cx="8763000" cy="1107996"/>
          </a:xfrm>
          <a:prstGeom prst="rect">
            <a:avLst/>
          </a:prstGeom>
        </p:spPr>
        <p:txBody>
          <a:bodyPr wrap="square" anchor="ctr">
            <a:spAutoFit/>
          </a:bodyPr>
          <a:lstStyle/>
          <a:p>
            <a:pPr algn="ctr">
              <a:lnSpc>
                <a:spcPct val="100000"/>
              </a:lnSpc>
              <a:defRPr/>
            </a:pPr>
            <a:r>
              <a:rPr lang="en-US" sz="6600" noProof="1"/>
              <a:t>Why do we need it?</a:t>
            </a:r>
            <a:endParaRPr lang="en-US" sz="6600" dirty="0"/>
          </a:p>
        </p:txBody>
      </p:sp>
    </p:spTree>
    <p:extLst>
      <p:ext uri="{BB962C8B-B14F-4D97-AF65-F5344CB8AC3E}">
        <p14:creationId xmlns:p14="http://schemas.microsoft.com/office/powerpoint/2010/main" val="2578199923"/>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3603" name="Rectangle 3"/>
          <p:cNvSpPr>
            <a:spLocks noGrp="1" noChangeArrowheads="1"/>
          </p:cNvSpPr>
          <p:nvPr>
            <p:ph idx="1"/>
          </p:nvPr>
        </p:nvSpPr>
        <p:spPr>
          <a:xfrm>
            <a:off x="150812" y="152400"/>
            <a:ext cx="11804822" cy="5570355"/>
          </a:xfrm>
          <a:prstGeom prst="rect">
            <a:avLst/>
          </a:prstGeom>
        </p:spPr>
        <p:txBody>
          <a:bodyPr anchor="ctr"/>
          <a:lstStyle/>
          <a:p>
            <a:pPr marL="0" indent="0" algn="ctr">
              <a:lnSpc>
                <a:spcPct val="100000"/>
              </a:lnSpc>
              <a:buNone/>
              <a:defRPr/>
            </a:pPr>
            <a:endParaRPr lang="en-US" dirty="0">
              <a:latin typeface="+mn-lt"/>
              <a:ea typeface="+mn-ea"/>
              <a:cs typeface="+mn-cs"/>
            </a:endParaRPr>
          </a:p>
          <a:p>
            <a:pPr marL="0" indent="0" algn="ctr">
              <a:lnSpc>
                <a:spcPct val="100000"/>
              </a:lnSpc>
              <a:buNone/>
              <a:defRPr/>
            </a:pPr>
            <a:endParaRPr lang="en-US" dirty="0">
              <a:latin typeface="+mn-lt"/>
              <a:ea typeface="+mn-ea"/>
              <a:cs typeface="+mn-cs"/>
            </a:endParaRPr>
          </a:p>
          <a:p>
            <a:pPr marL="0" indent="0" algn="ctr">
              <a:lnSpc>
                <a:spcPct val="100000"/>
              </a:lnSpc>
              <a:buNone/>
              <a:defRPr/>
            </a:pPr>
            <a:r>
              <a:rPr lang="en-US" sz="6600" dirty="0">
                <a:latin typeface="+mn-lt"/>
                <a:ea typeface="+mn-ea"/>
                <a:cs typeface="+mn-cs"/>
              </a:rPr>
              <a:t>How do we do mocking?</a:t>
            </a:r>
          </a:p>
        </p:txBody>
      </p:sp>
      <p:sp>
        <p:nvSpPr>
          <p:cNvPr id="793602" name="Rectangle 2"/>
          <p:cNvSpPr>
            <a:spLocks noGrp="1" noChangeArrowheads="1"/>
          </p:cNvSpPr>
          <p:nvPr>
            <p:ph type="title"/>
          </p:nvPr>
        </p:nvSpPr>
        <p:spPr>
          <a:prstGeom prst="rect">
            <a:avLst/>
          </a:prstGeom>
        </p:spPr>
        <p:txBody>
          <a:bodyPr anchor="ctr" anchorCtr="0"/>
          <a:lstStyle/>
          <a:p>
            <a:pPr>
              <a:lnSpc>
                <a:spcPts val="4000"/>
              </a:lnSpc>
              <a:defRPr/>
            </a:pPr>
            <a:r>
              <a:rPr lang="en-GB" dirty="0"/>
              <a:t>Mocking (2)</a:t>
            </a:r>
            <a:endParaRPr lang="bg-BG" sz="4000" dirty="0"/>
          </a:p>
        </p:txBody>
      </p:sp>
      <p:sp>
        <p:nvSpPr>
          <p:cNvPr id="3" name="Slide Number Placeholder 2"/>
          <p:cNvSpPr>
            <a:spLocks noGrp="1"/>
          </p:cNvSpPr>
          <p:nvPr>
            <p:ph type="sldNum" sz="quarter" idx="4"/>
          </p:nvPr>
        </p:nvSpPr>
        <p:spPr/>
        <p:txBody>
          <a:bodyPr/>
          <a:lstStyle/>
          <a:p>
            <a:fld id="{C014DD1E-5D91-48A3-AD6D-45FBA980D106}" type="slidenum">
              <a:rPr lang="en-US" smtClean="0"/>
              <a:pPr/>
              <a:t>27</a:t>
            </a:fld>
            <a:endParaRPr lang="en-US" dirty="0"/>
          </a:p>
        </p:txBody>
      </p:sp>
    </p:spTree>
    <p:extLst>
      <p:ext uri="{BB962C8B-B14F-4D97-AF65-F5344CB8AC3E}">
        <p14:creationId xmlns:p14="http://schemas.microsoft.com/office/powerpoint/2010/main" val="2858707149"/>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28</a:t>
            </a:fld>
            <a:endParaRPr lang="en-US" dirty="0"/>
          </a:p>
        </p:txBody>
      </p:sp>
      <p:sp>
        <p:nvSpPr>
          <p:cNvPr id="4" name="Title 3"/>
          <p:cNvSpPr>
            <a:spLocks noGrp="1"/>
          </p:cNvSpPr>
          <p:nvPr>
            <p:ph type="title"/>
          </p:nvPr>
        </p:nvSpPr>
        <p:spPr/>
        <p:txBody>
          <a:bodyPr/>
          <a:lstStyle/>
          <a:p>
            <a:r>
              <a:rPr lang="en-US" dirty="0"/>
              <a:t>Example</a:t>
            </a:r>
          </a:p>
        </p:txBody>
      </p:sp>
      <p:grpSp>
        <p:nvGrpSpPr>
          <p:cNvPr id="22" name="Group 21"/>
          <p:cNvGrpSpPr/>
          <p:nvPr/>
        </p:nvGrpSpPr>
        <p:grpSpPr>
          <a:xfrm>
            <a:off x="188815" y="2743200"/>
            <a:ext cx="11804695" cy="2286000"/>
            <a:chOff x="190415" y="3085450"/>
            <a:chExt cx="11804695" cy="1979757"/>
          </a:xfrm>
          <a:noFill/>
        </p:grpSpPr>
        <p:sp>
          <p:nvSpPr>
            <p:cNvPr id="23" name="Rectangle 22"/>
            <p:cNvSpPr/>
            <p:nvPr/>
          </p:nvSpPr>
          <p:spPr>
            <a:xfrm>
              <a:off x="190415" y="3085450"/>
              <a:ext cx="11804695" cy="1979757"/>
            </a:xfrm>
            <a:prstGeom prst="rect">
              <a:avLst/>
            </a:prstGeom>
            <a:grpFill/>
            <a:ln>
              <a:noFill/>
            </a:ln>
            <a:effectLst>
              <a:innerShdw blurRad="5080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1003104" y="3239199"/>
              <a:ext cx="10349108" cy="605574"/>
            </a:xfrm>
            <a:prstGeom prst="rect">
              <a:avLst/>
            </a:prstGeom>
            <a:grpFill/>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grpSp>
      <p:sp>
        <p:nvSpPr>
          <p:cNvPr id="25" name="Rectangle 24"/>
          <p:cNvSpPr/>
          <p:nvPr/>
        </p:nvSpPr>
        <p:spPr>
          <a:xfrm>
            <a:off x="223762" y="1600200"/>
            <a:ext cx="11734800" cy="3727941"/>
          </a:xfrm>
          <a:prstGeom prst="rect">
            <a:avLst/>
          </a:prstGeom>
          <a:solidFill>
            <a:schemeClr val="tx1"/>
          </a:solidFill>
          <a:ln>
            <a:noFill/>
          </a:ln>
          <a:effectLst>
            <a:innerShdw blurRad="12700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8" name="Rectangle 27"/>
          <p:cNvSpPr/>
          <p:nvPr/>
        </p:nvSpPr>
        <p:spPr>
          <a:xfrm>
            <a:off x="1029179" y="3073132"/>
            <a:ext cx="10349108" cy="699249"/>
          </a:xfrm>
          <a:prstGeom prst="rect">
            <a:avLst/>
          </a:prstGeom>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sp>
        <p:nvSpPr>
          <p:cNvPr id="29" name="Rectangle 28"/>
          <p:cNvSpPr/>
          <p:nvPr/>
        </p:nvSpPr>
        <p:spPr>
          <a:xfrm>
            <a:off x="448904" y="1779740"/>
            <a:ext cx="11509658" cy="4031873"/>
          </a:xfrm>
          <a:prstGeom prst="rect">
            <a:avLst/>
          </a:prstGeom>
        </p:spPr>
        <p:txBody>
          <a:bodyPr wrap="square">
            <a:spAutoFit/>
          </a:bodyPr>
          <a:lstStyle/>
          <a:p>
            <a:pPr eaLnBrk="0" fontAlgn="base" hangingPunct="0">
              <a:spcBef>
                <a:spcPct val="0"/>
              </a:spcBef>
              <a:spcAft>
                <a:spcPct val="0"/>
              </a:spcAft>
            </a:pPr>
            <a:r>
              <a:rPr lang="en-US" altLang="en-US" sz="2000" b="1" dirty="0">
                <a:solidFill>
                  <a:srgbClr val="000080"/>
                </a:solidFill>
                <a:latin typeface="Courier New" panose="02070309020205020404" pitchFamily="49" charset="0"/>
                <a:cs typeface="Courier New" panose="02070309020205020404" pitchFamily="49" charset="0"/>
              </a:rPr>
              <a:t>public class </a:t>
            </a:r>
            <a:r>
              <a:rPr lang="en-US" altLang="en-US" sz="2000" dirty="0" err="1">
                <a:solidFill>
                  <a:srgbClr val="2C8C8C"/>
                </a:solidFill>
                <a:latin typeface="Courier New" panose="02070309020205020404" pitchFamily="49" charset="0"/>
                <a:cs typeface="Courier New" panose="02070309020205020404" pitchFamily="49" charset="0"/>
              </a:rPr>
              <a:t>FakeHtmlProvider</a:t>
            </a:r>
            <a:r>
              <a:rPr lang="en-US" altLang="en-US" sz="2000" dirty="0">
                <a:solidFill>
                  <a:srgbClr val="2C8C8C"/>
                </a:solidFill>
                <a:latin typeface="Courier New" panose="02070309020205020404" pitchFamily="49" charset="0"/>
                <a:cs typeface="Courier New" panose="02070309020205020404" pitchFamily="49" charset="0"/>
              </a:rPr>
              <a:t> </a:t>
            </a:r>
            <a:r>
              <a:rPr lang="en-US" altLang="en-US" sz="2000" b="1" dirty="0">
                <a:solidFill>
                  <a:srgbClr val="000080"/>
                </a:solidFill>
                <a:latin typeface="Courier New" panose="02070309020205020404" pitchFamily="49" charset="0"/>
                <a:cs typeface="Courier New" panose="02070309020205020404" pitchFamily="49" charset="0"/>
              </a:rPr>
              <a:t>implements </a:t>
            </a:r>
            <a:r>
              <a:rPr lang="en-US" altLang="en-US" sz="2000" b="1" i="1" dirty="0" err="1">
                <a:solidFill>
                  <a:srgbClr val="2C8C8C"/>
                </a:solidFill>
                <a:latin typeface="Courier New" panose="02070309020205020404" pitchFamily="49" charset="0"/>
                <a:cs typeface="Courier New" panose="02070309020205020404" pitchFamily="49" charset="0"/>
              </a:rPr>
              <a:t>HtmlProvider</a:t>
            </a:r>
            <a:r>
              <a:rPr lang="en-US" altLang="en-US" sz="2000" dirty="0">
                <a:solidFill>
                  <a:srgbClr val="000000"/>
                </a:solidFill>
                <a:latin typeface="Courier New" panose="02070309020205020404" pitchFamily="49" charset="0"/>
                <a:cs typeface="Courier New" panose="02070309020205020404" pitchFamily="49" charset="0"/>
              </a:rPr>
              <a:t> {</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000080"/>
                </a:solidFill>
                <a:latin typeface="Courier New" panose="02070309020205020404" pitchFamily="49" charset="0"/>
                <a:cs typeface="Courier New" panose="02070309020205020404" pitchFamily="49" charset="0"/>
              </a:rPr>
              <a:t>public </a:t>
            </a:r>
            <a:r>
              <a:rPr lang="en-US" altLang="en-US" sz="2000" dirty="0">
                <a:solidFill>
                  <a:srgbClr val="2C8C8C"/>
                </a:solidFill>
                <a:latin typeface="Courier New" panose="02070309020205020404" pitchFamily="49" charset="0"/>
                <a:cs typeface="Courier New" panose="02070309020205020404" pitchFamily="49" charset="0"/>
              </a:rPr>
              <a:t>String </a:t>
            </a:r>
            <a:r>
              <a:rPr lang="en-US" altLang="en-US" sz="2000" dirty="0" err="1">
                <a:solidFill>
                  <a:srgbClr val="000000"/>
                </a:solidFill>
                <a:latin typeface="Courier New" panose="02070309020205020404" pitchFamily="49" charset="0"/>
                <a:cs typeface="Courier New" panose="02070309020205020404" pitchFamily="49" charset="0"/>
              </a:rPr>
              <a:t>DownloadHtml</a:t>
            </a:r>
            <a:r>
              <a:rPr lang="en-US" altLang="en-US" sz="2000" dirty="0">
                <a:solidFill>
                  <a:srgbClr val="000000"/>
                </a:solidFill>
                <a:latin typeface="Courier New" panose="02070309020205020404" pitchFamily="49" charset="0"/>
                <a:cs typeface="Courier New" panose="02070309020205020404" pitchFamily="49" charset="0"/>
              </a:rPr>
              <a:t>(</a:t>
            </a:r>
            <a:r>
              <a:rPr lang="en-US" altLang="en-US" sz="2000" dirty="0">
                <a:solidFill>
                  <a:srgbClr val="2C8C8C"/>
                </a:solidFill>
                <a:latin typeface="Courier New" panose="02070309020205020404" pitchFamily="49" charset="0"/>
                <a:cs typeface="Courier New" panose="02070309020205020404" pitchFamily="49" charset="0"/>
              </a:rPr>
              <a:t>String </a:t>
            </a:r>
            <a:r>
              <a:rPr lang="en-US" altLang="en-US" sz="2000" dirty="0" err="1">
                <a:solidFill>
                  <a:srgbClr val="000000"/>
                </a:solidFill>
                <a:latin typeface="Courier New" panose="02070309020205020404" pitchFamily="49" charset="0"/>
                <a:cs typeface="Courier New" panose="02070309020205020404" pitchFamily="49" charset="0"/>
              </a:rPr>
              <a:t>pageUrl</a:t>
            </a:r>
            <a:r>
              <a:rPr lang="en-US" altLang="en-US" sz="2000" dirty="0">
                <a:solidFill>
                  <a:srgbClr val="000000"/>
                </a:solidFill>
                <a:latin typeface="Courier New" panose="02070309020205020404" pitchFamily="49" charset="0"/>
                <a:cs typeface="Courier New" panose="02070309020205020404" pitchFamily="49" charset="0"/>
              </a:rPr>
              <a:t>) {</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dirty="0">
                <a:solidFill>
                  <a:srgbClr val="2C8C8C"/>
                </a:solidFill>
                <a:latin typeface="Courier New" panose="02070309020205020404" pitchFamily="49" charset="0"/>
                <a:cs typeface="Courier New" panose="02070309020205020404" pitchFamily="49" charset="0"/>
              </a:rPr>
              <a:t>String </a:t>
            </a:r>
            <a:r>
              <a:rPr lang="en-US" altLang="en-US" sz="2000" dirty="0" err="1">
                <a:solidFill>
                  <a:srgbClr val="000000"/>
                </a:solidFill>
                <a:latin typeface="Courier New" panose="02070309020205020404" pitchFamily="49" charset="0"/>
                <a:cs typeface="Courier New" panose="02070309020205020404" pitchFamily="49" charset="0"/>
              </a:rPr>
              <a:t>fakeHtml</a:t>
            </a:r>
            <a:r>
              <a:rPr lang="en-US" altLang="en-US" sz="2000" dirty="0">
                <a:solidFill>
                  <a:srgbClr val="000000"/>
                </a:solidFill>
                <a:latin typeface="Courier New" panose="02070309020205020404" pitchFamily="49" charset="0"/>
                <a:cs typeface="Courier New" panose="02070309020205020404" pitchFamily="49" charset="0"/>
              </a:rPr>
              <a:t> = </a:t>
            </a:r>
            <a:r>
              <a:rPr lang="en-US" altLang="en-US" sz="2000" b="1" dirty="0">
                <a:solidFill>
                  <a:srgbClr val="008000"/>
                </a:solidFill>
                <a:latin typeface="Courier New" panose="02070309020205020404" pitchFamily="49" charset="0"/>
                <a:cs typeface="Courier New" panose="02070309020205020404" pitchFamily="49" charset="0"/>
              </a:rPr>
              <a:t>"&lt;html&gt;" </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008000"/>
                </a:solidFill>
                <a:latin typeface="Courier New" panose="02070309020205020404" pitchFamily="49" charset="0"/>
                <a:cs typeface="Courier New" panose="02070309020205020404" pitchFamily="49" charset="0"/>
              </a:rPr>
              <a:t>"&lt;</a:t>
            </a:r>
            <a:r>
              <a:rPr lang="en-US" altLang="en-US" sz="2000" b="1" dirty="0" err="1">
                <a:solidFill>
                  <a:srgbClr val="008000"/>
                </a:solidFill>
                <a:latin typeface="Courier New" panose="02070309020205020404" pitchFamily="49" charset="0"/>
                <a:cs typeface="Courier New" panose="02070309020205020404" pitchFamily="49" charset="0"/>
              </a:rPr>
              <a:t>img</a:t>
            </a:r>
            <a:r>
              <a:rPr lang="en-US" altLang="en-US" sz="2000" b="1" dirty="0">
                <a:solidFill>
                  <a:srgbClr val="008000"/>
                </a:solidFill>
                <a:latin typeface="Courier New" panose="02070309020205020404" pitchFamily="49" charset="0"/>
                <a:cs typeface="Courier New" panose="02070309020205020404" pitchFamily="49" charset="0"/>
              </a:rPr>
              <a:t> </a:t>
            </a:r>
            <a:r>
              <a:rPr lang="en-US" altLang="en-US" sz="2000" b="1" dirty="0" err="1">
                <a:solidFill>
                  <a:srgbClr val="008000"/>
                </a:solidFill>
                <a:latin typeface="Courier New" panose="02070309020205020404" pitchFamily="49" charset="0"/>
                <a:cs typeface="Courier New" panose="02070309020205020404" pitchFamily="49" charset="0"/>
              </a:rPr>
              <a:t>src</a:t>
            </a:r>
            <a:r>
              <a:rPr lang="en-US" altLang="en-US" sz="2000" b="1" dirty="0">
                <a:solidFill>
                  <a:srgbClr val="008000"/>
                </a:solidFill>
                <a:latin typeface="Courier New" panose="02070309020205020404" pitchFamily="49" charset="0"/>
                <a:cs typeface="Courier New" panose="02070309020205020404" pitchFamily="49" charset="0"/>
              </a:rPr>
              <a:t>=</a:t>
            </a:r>
            <a:r>
              <a:rPr lang="en-US" altLang="en-US" sz="2000" b="1" dirty="0">
                <a:solidFill>
                  <a:srgbClr val="000080"/>
                </a:solidFill>
                <a:latin typeface="Courier New" panose="02070309020205020404" pitchFamily="49" charset="0"/>
                <a:cs typeface="Courier New" panose="02070309020205020404" pitchFamily="49" charset="0"/>
              </a:rPr>
              <a:t>\"</a:t>
            </a:r>
            <a:r>
              <a:rPr lang="en-US" altLang="en-US" sz="2000" b="1" dirty="0">
                <a:solidFill>
                  <a:srgbClr val="008000"/>
                </a:solidFill>
                <a:latin typeface="Courier New" panose="02070309020205020404" pitchFamily="49" charset="0"/>
                <a:cs typeface="Courier New" panose="02070309020205020404" pitchFamily="49" charset="0"/>
              </a:rPr>
              <a:t>nakov.png</a:t>
            </a:r>
            <a:r>
              <a:rPr lang="en-US" altLang="en-US" sz="2000" b="1" dirty="0">
                <a:solidFill>
                  <a:srgbClr val="000080"/>
                </a:solidFill>
                <a:latin typeface="Courier New" panose="02070309020205020404" pitchFamily="49" charset="0"/>
                <a:cs typeface="Courier New" panose="02070309020205020404" pitchFamily="49" charset="0"/>
              </a:rPr>
              <a:t>\"</a:t>
            </a:r>
            <a:r>
              <a:rPr lang="en-US" altLang="en-US" sz="2000" b="1" dirty="0">
                <a:solidFill>
                  <a:srgbClr val="008000"/>
                </a:solidFill>
                <a:latin typeface="Courier New" panose="02070309020205020404" pitchFamily="49" charset="0"/>
                <a:cs typeface="Courier New" panose="02070309020205020404" pitchFamily="49" charset="0"/>
              </a:rPr>
              <a:t>/&gt;" </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008000"/>
                </a:solidFill>
                <a:latin typeface="Courier New" panose="02070309020205020404" pitchFamily="49" charset="0"/>
                <a:cs typeface="Courier New" panose="02070309020205020404" pitchFamily="49" charset="0"/>
              </a:rPr>
              <a:t>"&lt;span&gt;Hello&lt;/span&gt;" </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008000"/>
                </a:solidFill>
                <a:latin typeface="Courier New" panose="02070309020205020404" pitchFamily="49" charset="0"/>
                <a:cs typeface="Courier New" panose="02070309020205020404" pitchFamily="49" charset="0"/>
              </a:rPr>
              <a:t>"&lt;</a:t>
            </a:r>
            <a:r>
              <a:rPr lang="en-US" altLang="en-US" sz="2000" b="1" dirty="0" err="1">
                <a:solidFill>
                  <a:srgbClr val="008000"/>
                </a:solidFill>
                <a:latin typeface="Courier New" panose="02070309020205020404" pitchFamily="49" charset="0"/>
                <a:cs typeface="Courier New" panose="02070309020205020404" pitchFamily="49" charset="0"/>
              </a:rPr>
              <a:t>img</a:t>
            </a:r>
            <a:r>
              <a:rPr lang="en-US" altLang="en-US" sz="2000" b="1" dirty="0">
                <a:solidFill>
                  <a:srgbClr val="008000"/>
                </a:solidFill>
                <a:latin typeface="Courier New" panose="02070309020205020404" pitchFamily="49" charset="0"/>
                <a:cs typeface="Courier New" panose="02070309020205020404" pitchFamily="49" charset="0"/>
              </a:rPr>
              <a:t> </a:t>
            </a:r>
            <a:r>
              <a:rPr lang="en-US" altLang="en-US" sz="2000" b="1" dirty="0" err="1">
                <a:solidFill>
                  <a:srgbClr val="008000"/>
                </a:solidFill>
                <a:latin typeface="Courier New" panose="02070309020205020404" pitchFamily="49" charset="0"/>
                <a:cs typeface="Courier New" panose="02070309020205020404" pitchFamily="49" charset="0"/>
              </a:rPr>
              <a:t>src</a:t>
            </a:r>
            <a:r>
              <a:rPr lang="en-US" altLang="en-US" sz="2000" b="1" dirty="0">
                <a:solidFill>
                  <a:srgbClr val="008000"/>
                </a:solidFill>
                <a:latin typeface="Courier New" panose="02070309020205020404" pitchFamily="49" charset="0"/>
                <a:cs typeface="Courier New" panose="02070309020205020404" pitchFamily="49" charset="0"/>
              </a:rPr>
              <a:t>=</a:t>
            </a:r>
            <a:r>
              <a:rPr lang="en-US" altLang="en-US" sz="2000" b="1" dirty="0">
                <a:solidFill>
                  <a:srgbClr val="000080"/>
                </a:solidFill>
                <a:latin typeface="Courier New" panose="02070309020205020404" pitchFamily="49" charset="0"/>
                <a:cs typeface="Courier New" panose="02070309020205020404" pitchFamily="49" charset="0"/>
              </a:rPr>
              <a:t>\"</a:t>
            </a:r>
            <a:r>
              <a:rPr lang="en-US" altLang="en-US" sz="2000" b="1" dirty="0">
                <a:solidFill>
                  <a:srgbClr val="008000"/>
                </a:solidFill>
                <a:latin typeface="Courier New" panose="02070309020205020404" pitchFamily="49" charset="0"/>
                <a:cs typeface="Courier New" panose="02070309020205020404" pitchFamily="49" charset="0"/>
              </a:rPr>
              <a:t>courses/inner/background.jpeg</a:t>
            </a:r>
            <a:r>
              <a:rPr lang="en-US" altLang="en-US" sz="2000" b="1" dirty="0">
                <a:solidFill>
                  <a:srgbClr val="000080"/>
                </a:solidFill>
                <a:latin typeface="Courier New" panose="02070309020205020404" pitchFamily="49" charset="0"/>
                <a:cs typeface="Courier New" panose="02070309020205020404" pitchFamily="49" charset="0"/>
              </a:rPr>
              <a:t>\"</a:t>
            </a:r>
            <a:r>
              <a:rPr lang="en-US" altLang="en-US" sz="2000" b="1" dirty="0">
                <a:solidFill>
                  <a:srgbClr val="008000"/>
                </a:solidFill>
                <a:latin typeface="Courier New" panose="02070309020205020404" pitchFamily="49" charset="0"/>
                <a:cs typeface="Courier New" panose="02070309020205020404" pitchFamily="49" charset="0"/>
              </a:rPr>
              <a:t>/&gt;" </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008000"/>
                </a:solidFill>
                <a:latin typeface="Courier New" panose="02070309020205020404" pitchFamily="49" charset="0"/>
                <a:cs typeface="Courier New" panose="02070309020205020404" pitchFamily="49" charset="0"/>
              </a:rPr>
              <a:t>"&lt;/html&gt;"</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000080"/>
                </a:solidFill>
                <a:latin typeface="Courier New" panose="02070309020205020404" pitchFamily="49" charset="0"/>
                <a:cs typeface="Courier New" panose="02070309020205020404" pitchFamily="49" charset="0"/>
              </a:rPr>
              <a:t>return </a:t>
            </a:r>
            <a:r>
              <a:rPr lang="en-US" altLang="en-US" sz="2000" dirty="0" err="1">
                <a:solidFill>
                  <a:srgbClr val="000000"/>
                </a:solidFill>
                <a:latin typeface="Courier New" panose="02070309020205020404" pitchFamily="49" charset="0"/>
                <a:cs typeface="Courier New" panose="02070309020205020404" pitchFamily="49" charset="0"/>
              </a:rPr>
              <a:t>fakeHtml</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a:t>
            </a:r>
            <a:endParaRPr lang="en-US" altLang="en-US" sz="2000" dirty="0">
              <a:latin typeface="Arial" panose="020B0604020202020204" pitchFamily="34" charset="0"/>
            </a:endParaRPr>
          </a:p>
          <a:p>
            <a:pPr eaLnBrk="0" fontAlgn="base" hangingPunct="0">
              <a:spcBef>
                <a:spcPct val="0"/>
              </a:spcBef>
              <a:spcAft>
                <a:spcPct val="0"/>
              </a:spcAft>
            </a:pPr>
            <a:endParaRPr lang="en-US" altLang="en-US" sz="3600" dirty="0">
              <a:latin typeface="Arial" panose="020B0604020202020204" pitchFamily="34" charset="0"/>
            </a:endParaRPr>
          </a:p>
        </p:txBody>
      </p:sp>
    </p:spTree>
    <p:extLst>
      <p:ext uri="{BB962C8B-B14F-4D97-AF65-F5344CB8AC3E}">
        <p14:creationId xmlns:p14="http://schemas.microsoft.com/office/powerpoint/2010/main" val="38126687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88825" cy="6858000"/>
          </a:xfrm>
          <a:prstGeom prst="rect">
            <a:avLst/>
          </a:prstGeom>
          <a:blipFill dpi="0" rotWithShape="1">
            <a:blip r:embed="rId3"/>
            <a:srcRect/>
            <a:stretch>
              <a:fillRect/>
            </a:stretch>
          </a:blipFill>
          <a:ln>
            <a:noFill/>
          </a:ln>
          <a:effectLst>
            <a:outerShdw blurRad="50800" dist="50800" dir="5400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3" name="Slide Number Placeholder 2"/>
          <p:cNvSpPr>
            <a:spLocks noGrp="1"/>
          </p:cNvSpPr>
          <p:nvPr>
            <p:ph type="sldNum" sz="quarter" idx="4"/>
          </p:nvPr>
        </p:nvSpPr>
        <p:spPr/>
        <p:txBody>
          <a:bodyPr/>
          <a:lstStyle/>
          <a:p>
            <a:fld id="{C014DD1E-5D91-48A3-AD6D-45FBA980D106}" type="slidenum">
              <a:rPr lang="en-US" smtClean="0"/>
              <a:pPr/>
              <a:t>29</a:t>
            </a:fld>
            <a:endParaRPr lang="en-US" dirty="0"/>
          </a:p>
        </p:txBody>
      </p:sp>
      <p:sp>
        <p:nvSpPr>
          <p:cNvPr id="4" name="Rectangle 3"/>
          <p:cNvSpPr/>
          <p:nvPr/>
        </p:nvSpPr>
        <p:spPr>
          <a:xfrm>
            <a:off x="-7144" y="0"/>
            <a:ext cx="12188825" cy="6858000"/>
          </a:xfrm>
          <a:prstGeom prst="rect">
            <a:avLst/>
          </a:prstGeom>
          <a:solidFill>
            <a:srgbClr val="321300">
              <a:alpha val="19000"/>
            </a:srgbClr>
          </a:solidFill>
          <a:ln>
            <a:noFill/>
          </a:ln>
          <a:effectLst>
            <a:outerShdw blurRad="368300" dist="50800" dir="5400000" sx="1000" sy="1000" algn="ctr" rotWithShape="0">
              <a:srgbClr val="30130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pic>
        <p:nvPicPr>
          <p:cNvPr id="9" name="Picture 2" descr="D:\_WORK PROJECTS\Nakov\Presentation Slides Design\STORE\Software University Foundation Logo BG and ENG black WHITOUT background CMYK.png"/>
          <p:cNvPicPr>
            <a:picLocks noChangeAspect="1" noChangeArrowheads="1"/>
          </p:cNvPicPr>
          <p:nvPr/>
        </p:nvPicPr>
        <p:blipFill>
          <a:blip r:embed="rId4" cstate="print"/>
          <a:srcRect/>
          <a:stretch>
            <a:fillRect/>
          </a:stretch>
        </p:blipFill>
        <p:spPr bwMode="auto">
          <a:xfrm>
            <a:off x="9828212" y="228600"/>
            <a:ext cx="2175525" cy="762000"/>
          </a:xfrm>
          <a:prstGeom prst="rect">
            <a:avLst/>
          </a:prstGeom>
          <a:noFill/>
        </p:spPr>
      </p:pic>
      <p:sp>
        <p:nvSpPr>
          <p:cNvPr id="7" name="Rectangle 6"/>
          <p:cNvSpPr/>
          <p:nvPr/>
        </p:nvSpPr>
        <p:spPr>
          <a:xfrm>
            <a:off x="-7144" y="2552700"/>
            <a:ext cx="12203113" cy="17526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a:ln>
                  <a:solidFill>
                    <a:schemeClr val="bg1"/>
                  </a:solidFill>
                </a:ln>
                <a:effectLst>
                  <a:outerShdw blurRad="50800" dist="38100" algn="tr" rotWithShape="0">
                    <a:prstClr val="black">
                      <a:alpha val="40000"/>
                    </a:prstClr>
                  </a:outerShdw>
                </a:effectLst>
              </a:rPr>
              <a:t>Frameworks</a:t>
            </a:r>
            <a:endParaRPr lang="en-GB" sz="8000" b="1" dirty="0">
              <a:ln>
                <a:solidFill>
                  <a:schemeClr val="bg1"/>
                </a:solidFill>
              </a:ln>
            </a:endParaRPr>
          </a:p>
        </p:txBody>
      </p:sp>
    </p:spTree>
    <p:extLst>
      <p:ext uri="{BB962C8B-B14F-4D97-AF65-F5344CB8AC3E}">
        <p14:creationId xmlns:p14="http://schemas.microsoft.com/office/powerpoint/2010/main" val="1963822443"/>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3</a:t>
            </a:fld>
            <a:endParaRPr lang="en-US" dirty="0"/>
          </a:p>
        </p:txBody>
      </p:sp>
      <p:sp>
        <p:nvSpPr>
          <p:cNvPr id="3" name="Content Placeholder 2"/>
          <p:cNvSpPr>
            <a:spLocks noGrp="1"/>
          </p:cNvSpPr>
          <p:nvPr>
            <p:ph idx="1"/>
          </p:nvPr>
        </p:nvSpPr>
        <p:spPr>
          <a:xfrm>
            <a:off x="190413" y="1151121"/>
            <a:ext cx="11804822" cy="5373881"/>
          </a:xfrm>
        </p:spPr>
        <p:txBody>
          <a:bodyPr>
            <a:normAutofit/>
          </a:bodyPr>
          <a:lstStyle/>
          <a:p>
            <a:pPr marL="0" indent="0" algn="ctr">
              <a:buNone/>
            </a:pPr>
            <a:endParaRPr lang="bg-BG" b="1" dirty="0"/>
          </a:p>
          <a:p>
            <a:pPr marL="0" indent="0" algn="ctr">
              <a:buNone/>
            </a:pPr>
            <a:r>
              <a:rPr lang="en-US" sz="7200" b="1" dirty="0">
                <a:solidFill>
                  <a:schemeClr val="tx2">
                    <a:lumMod val="75000"/>
                  </a:schemeClr>
                </a:solidFill>
              </a:rPr>
              <a:t>sli.do</a:t>
            </a:r>
            <a:br>
              <a:rPr lang="en-US" sz="6000" b="1" dirty="0"/>
            </a:br>
            <a:r>
              <a:rPr lang="en-US" sz="11500" b="1" dirty="0"/>
              <a:t>#9762</a:t>
            </a:r>
            <a:endParaRPr lang="en-US" sz="6000" b="1" dirty="0"/>
          </a:p>
          <a:p>
            <a:endParaRPr lang="en-US" dirty="0"/>
          </a:p>
        </p:txBody>
      </p:sp>
      <p:sp>
        <p:nvSpPr>
          <p:cNvPr id="4" name="Title 3"/>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12134574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88825" cy="6858000"/>
          </a:xfrm>
          <a:prstGeom prst="rect">
            <a:avLst/>
          </a:prstGeom>
          <a:blipFill dpi="0" rotWithShape="1">
            <a:blip r:embed="rId3"/>
            <a:srcRect/>
            <a:stretch>
              <a:fillRect/>
            </a:stretch>
          </a:blipFill>
          <a:ln>
            <a:noFill/>
          </a:ln>
          <a:effectLst>
            <a:outerShdw blurRad="50800" dist="50800" dir="5400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3" name="Slide Number Placeholder 2"/>
          <p:cNvSpPr>
            <a:spLocks noGrp="1"/>
          </p:cNvSpPr>
          <p:nvPr>
            <p:ph type="sldNum" sz="quarter" idx="4"/>
          </p:nvPr>
        </p:nvSpPr>
        <p:spPr/>
        <p:txBody>
          <a:bodyPr/>
          <a:lstStyle/>
          <a:p>
            <a:fld id="{C014DD1E-5D91-48A3-AD6D-45FBA980D106}" type="slidenum">
              <a:rPr lang="en-US" smtClean="0"/>
              <a:pPr/>
              <a:t>30</a:t>
            </a:fld>
            <a:endParaRPr lang="en-US" dirty="0"/>
          </a:p>
        </p:txBody>
      </p:sp>
      <p:sp>
        <p:nvSpPr>
          <p:cNvPr id="4" name="Rectangle 3"/>
          <p:cNvSpPr/>
          <p:nvPr/>
        </p:nvSpPr>
        <p:spPr>
          <a:xfrm>
            <a:off x="-1" y="0"/>
            <a:ext cx="12188825" cy="6858000"/>
          </a:xfrm>
          <a:prstGeom prst="rect">
            <a:avLst/>
          </a:prstGeom>
          <a:solidFill>
            <a:srgbClr val="321300">
              <a:alpha val="19000"/>
            </a:srgbClr>
          </a:solidFill>
          <a:ln>
            <a:noFill/>
          </a:ln>
          <a:effectLst>
            <a:outerShdw blurRad="368300" dist="50800" dir="5400000" sx="1000" sy="1000" algn="ctr" rotWithShape="0">
              <a:srgbClr val="30130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pic>
        <p:nvPicPr>
          <p:cNvPr id="9" name="Picture 2" descr="D:\_WORK PROJECTS\Nakov\Presentation Slides Design\STORE\Software University Foundation Logo BG and ENG black WHITOUT background CMYK.png"/>
          <p:cNvPicPr>
            <a:picLocks noChangeAspect="1" noChangeArrowheads="1"/>
          </p:cNvPicPr>
          <p:nvPr/>
        </p:nvPicPr>
        <p:blipFill>
          <a:blip r:embed="rId4" cstate="print"/>
          <a:srcRect/>
          <a:stretch>
            <a:fillRect/>
          </a:stretch>
        </p:blipFill>
        <p:spPr bwMode="auto">
          <a:xfrm>
            <a:off x="9828212" y="228600"/>
            <a:ext cx="2175525" cy="762000"/>
          </a:xfrm>
          <a:prstGeom prst="rect">
            <a:avLst/>
          </a:prstGeom>
          <a:noFill/>
        </p:spPr>
      </p:pic>
      <p:sp>
        <p:nvSpPr>
          <p:cNvPr id="7" name="Rectangle 6"/>
          <p:cNvSpPr/>
          <p:nvPr/>
        </p:nvSpPr>
        <p:spPr>
          <a:xfrm>
            <a:off x="-7144" y="2552700"/>
            <a:ext cx="12203113" cy="17526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err="1">
                <a:ln>
                  <a:solidFill>
                    <a:schemeClr val="bg1"/>
                  </a:solidFill>
                </a:ln>
                <a:effectLst>
                  <a:outerShdw blurRad="50800" dist="38100" algn="tr" rotWithShape="0">
                    <a:prstClr val="black">
                      <a:alpha val="40000"/>
                    </a:prstClr>
                  </a:outerShdw>
                </a:effectLst>
              </a:rPr>
              <a:t>Mockito</a:t>
            </a:r>
            <a:endParaRPr lang="en-GB" sz="8000" b="1" dirty="0">
              <a:ln>
                <a:solidFill>
                  <a:schemeClr val="bg1"/>
                </a:solidFill>
              </a:ln>
            </a:endParaRPr>
          </a:p>
        </p:txBody>
      </p:sp>
    </p:spTree>
    <p:extLst>
      <p:ext uri="{BB962C8B-B14F-4D97-AF65-F5344CB8AC3E}">
        <p14:creationId xmlns:p14="http://schemas.microsoft.com/office/powerpoint/2010/main" val="3191642043"/>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31</a:t>
            </a:fld>
            <a:endParaRPr lang="en-US" dirty="0"/>
          </a:p>
        </p:txBody>
      </p:sp>
      <p:sp>
        <p:nvSpPr>
          <p:cNvPr id="4" name="Title 3"/>
          <p:cNvSpPr>
            <a:spLocks noGrp="1"/>
          </p:cNvSpPr>
          <p:nvPr>
            <p:ph type="title"/>
          </p:nvPr>
        </p:nvSpPr>
        <p:spPr/>
        <p:txBody>
          <a:bodyPr/>
          <a:lstStyle/>
          <a:p>
            <a:r>
              <a:rPr lang="en-US" dirty="0"/>
              <a:t>Example</a:t>
            </a:r>
          </a:p>
        </p:txBody>
      </p:sp>
      <p:grpSp>
        <p:nvGrpSpPr>
          <p:cNvPr id="22" name="Group 21"/>
          <p:cNvGrpSpPr/>
          <p:nvPr/>
        </p:nvGrpSpPr>
        <p:grpSpPr>
          <a:xfrm>
            <a:off x="188815" y="2743200"/>
            <a:ext cx="11804695" cy="2286000"/>
            <a:chOff x="190415" y="3085450"/>
            <a:chExt cx="11804695" cy="1979757"/>
          </a:xfrm>
          <a:noFill/>
        </p:grpSpPr>
        <p:sp>
          <p:nvSpPr>
            <p:cNvPr id="23" name="Rectangle 22"/>
            <p:cNvSpPr/>
            <p:nvPr/>
          </p:nvSpPr>
          <p:spPr>
            <a:xfrm>
              <a:off x="190415" y="3085450"/>
              <a:ext cx="11804695" cy="1979757"/>
            </a:xfrm>
            <a:prstGeom prst="rect">
              <a:avLst/>
            </a:prstGeom>
            <a:grpFill/>
            <a:ln>
              <a:noFill/>
            </a:ln>
            <a:effectLst>
              <a:innerShdw blurRad="5080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1003104" y="3239199"/>
              <a:ext cx="10349108" cy="605574"/>
            </a:xfrm>
            <a:prstGeom prst="rect">
              <a:avLst/>
            </a:prstGeom>
            <a:grpFill/>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grpSp>
      <p:sp>
        <p:nvSpPr>
          <p:cNvPr id="25" name="Rectangle 24"/>
          <p:cNvSpPr/>
          <p:nvPr/>
        </p:nvSpPr>
        <p:spPr>
          <a:xfrm>
            <a:off x="223762" y="990601"/>
            <a:ext cx="11734800" cy="5410200"/>
          </a:xfrm>
          <a:prstGeom prst="rect">
            <a:avLst/>
          </a:prstGeom>
          <a:solidFill>
            <a:schemeClr val="tx1"/>
          </a:solidFill>
          <a:ln>
            <a:noFill/>
          </a:ln>
          <a:effectLst>
            <a:innerShdw blurRad="12700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defTabSz="914400" eaLnBrk="0" fontAlgn="base" hangingPunct="0">
              <a:spcBef>
                <a:spcPct val="0"/>
              </a:spcBef>
              <a:spcAft>
                <a:spcPct val="0"/>
              </a:spcAft>
            </a:pPr>
            <a:endParaRPr lang="en-US" altLang="en-US" sz="6600" dirty="0">
              <a:solidFill>
                <a:schemeClr val="tx1"/>
              </a:solidFill>
              <a:latin typeface="Arial" panose="020B0604020202020204" pitchFamily="34" charset="0"/>
            </a:endParaRPr>
          </a:p>
        </p:txBody>
      </p:sp>
      <p:sp>
        <p:nvSpPr>
          <p:cNvPr id="28" name="Rectangle 27"/>
          <p:cNvSpPr/>
          <p:nvPr/>
        </p:nvSpPr>
        <p:spPr>
          <a:xfrm>
            <a:off x="1029179" y="3073132"/>
            <a:ext cx="10349108" cy="699249"/>
          </a:xfrm>
          <a:prstGeom prst="rect">
            <a:avLst/>
          </a:prstGeom>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sp>
        <p:nvSpPr>
          <p:cNvPr id="6" name="TextBox 5"/>
          <p:cNvSpPr txBox="1"/>
          <p:nvPr/>
        </p:nvSpPr>
        <p:spPr>
          <a:xfrm>
            <a:off x="541127" y="1039267"/>
            <a:ext cx="11325211" cy="5693866"/>
          </a:xfrm>
          <a:prstGeom prst="rect">
            <a:avLst/>
          </a:prstGeom>
          <a:noFill/>
        </p:spPr>
        <p:txBody>
          <a:bodyPr wrap="square" rtlCol="0">
            <a:spAutoFit/>
          </a:bodyPr>
          <a:lstStyle/>
          <a:p>
            <a:pPr lvl="0" defTabSz="914400" eaLnBrk="0" fontAlgn="base" hangingPunct="0">
              <a:spcBef>
                <a:spcPct val="0"/>
              </a:spcBef>
              <a:spcAft>
                <a:spcPct val="0"/>
              </a:spcAft>
            </a:pPr>
            <a:r>
              <a:rPr lang="en-US" altLang="en-US" sz="2800" dirty="0">
                <a:solidFill>
                  <a:srgbClr val="808000"/>
                </a:solidFill>
                <a:latin typeface="Courier New" panose="02070309020205020404" pitchFamily="49" charset="0"/>
                <a:cs typeface="Courier New" panose="02070309020205020404" pitchFamily="49" charset="0"/>
              </a:rPr>
              <a:t> @Mock</a:t>
            </a:r>
            <a:br>
              <a:rPr lang="en-US" altLang="en-US" sz="2800" dirty="0">
                <a:solidFill>
                  <a:srgbClr val="808000"/>
                </a:solidFill>
                <a:latin typeface="Courier New" panose="02070309020205020404" pitchFamily="49" charset="0"/>
                <a:cs typeface="Courier New" panose="02070309020205020404" pitchFamily="49" charset="0"/>
              </a:rPr>
            </a:br>
            <a:r>
              <a:rPr lang="en-US" altLang="en-US" sz="2800" dirty="0">
                <a:solidFill>
                  <a:srgbClr val="808000"/>
                </a:solidFill>
                <a:latin typeface="Courier New" panose="02070309020205020404" pitchFamily="49" charset="0"/>
                <a:cs typeface="Courier New" panose="02070309020205020404" pitchFamily="49" charset="0"/>
              </a:rPr>
              <a:t> </a:t>
            </a:r>
            <a:r>
              <a:rPr lang="en-US" altLang="en-US" sz="2800" b="1" dirty="0">
                <a:solidFill>
                  <a:srgbClr val="000080"/>
                </a:solidFill>
                <a:latin typeface="Courier New" panose="02070309020205020404" pitchFamily="49" charset="0"/>
                <a:cs typeface="Courier New" panose="02070309020205020404" pitchFamily="49" charset="0"/>
              </a:rPr>
              <a:t>private </a:t>
            </a:r>
            <a:r>
              <a:rPr lang="en-US" altLang="en-US" sz="2800" b="1" i="1" dirty="0">
                <a:solidFill>
                  <a:srgbClr val="2C8C8C"/>
                </a:solidFill>
                <a:latin typeface="Courier New" panose="02070309020205020404" pitchFamily="49" charset="0"/>
                <a:cs typeface="Courier New" panose="02070309020205020404" pitchFamily="49" charset="0"/>
              </a:rPr>
              <a:t>List</a:t>
            </a:r>
            <a:r>
              <a:rPr lang="en-US" altLang="en-US" sz="2800" dirty="0">
                <a:solidFill>
                  <a:srgbClr val="000000"/>
                </a:solidFill>
                <a:latin typeface="Courier New" panose="02070309020205020404" pitchFamily="49" charset="0"/>
                <a:cs typeface="Courier New" panose="02070309020205020404" pitchFamily="49" charset="0"/>
              </a:rPr>
              <a:t>&lt;</a:t>
            </a:r>
            <a:r>
              <a:rPr lang="en-US" altLang="en-US" sz="2800" dirty="0">
                <a:solidFill>
                  <a:srgbClr val="2C8C8C"/>
                </a:solidFill>
                <a:latin typeface="Courier New" panose="02070309020205020404" pitchFamily="49" charset="0"/>
                <a:cs typeface="Courier New" panose="02070309020205020404" pitchFamily="49" charset="0"/>
              </a:rPr>
              <a:t>String</a:t>
            </a:r>
            <a:r>
              <a:rPr lang="en-US" altLang="en-US" sz="2800" dirty="0">
                <a:solidFill>
                  <a:srgbClr val="000000"/>
                </a:solidFill>
                <a:latin typeface="Courier New" panose="02070309020205020404" pitchFamily="49" charset="0"/>
                <a:cs typeface="Courier New" panose="02070309020205020404" pitchFamily="49" charset="0"/>
              </a:rPr>
              <a:t>&gt; </a:t>
            </a:r>
            <a:r>
              <a:rPr lang="en-US" altLang="en-US" sz="2800" b="1" dirty="0">
                <a:solidFill>
                  <a:srgbClr val="660E7A"/>
                </a:solidFill>
                <a:latin typeface="Courier New" panose="02070309020205020404" pitchFamily="49" charset="0"/>
                <a:cs typeface="Courier New" panose="02070309020205020404" pitchFamily="49" charset="0"/>
              </a:rPr>
              <a:t>list</a:t>
            </a:r>
            <a:r>
              <a:rPr lang="en-US" altLang="en-US" sz="2800" dirty="0">
                <a:solidFill>
                  <a:srgbClr val="000000"/>
                </a:solidFill>
                <a:latin typeface="Courier New" panose="02070309020205020404" pitchFamily="49" charset="0"/>
                <a:cs typeface="Courier New" panose="02070309020205020404" pitchFamily="49" charset="0"/>
              </a:rPr>
              <a:t>;</a:t>
            </a:r>
          </a:p>
          <a:p>
            <a:pPr lvl="0" defTabSz="914400" eaLnBrk="0" fontAlgn="base" hangingPunct="0">
              <a:spcBef>
                <a:spcPct val="0"/>
              </a:spcBef>
              <a:spcAft>
                <a:spcPct val="0"/>
              </a:spcAft>
            </a:pPr>
            <a:endParaRPr lang="en-US" altLang="en-US" sz="2800" dirty="0">
              <a:solidFill>
                <a:srgbClr val="000000"/>
              </a:solidFill>
              <a:latin typeface="Courier New" panose="02070309020205020404" pitchFamily="49" charset="0"/>
              <a:cs typeface="Courier New" panose="02070309020205020404" pitchFamily="49" charset="0"/>
            </a:endParaRPr>
          </a:p>
          <a:p>
            <a:pPr defTabSz="914400" eaLnBrk="0" fontAlgn="base" hangingPunct="0">
              <a:spcBef>
                <a:spcPct val="0"/>
              </a:spcBef>
              <a:spcAft>
                <a:spcPct val="0"/>
              </a:spcAft>
            </a:pPr>
            <a:r>
              <a:rPr lang="en-US" altLang="en-US" sz="2800" dirty="0">
                <a:solidFill>
                  <a:srgbClr val="808000"/>
                </a:solidFill>
                <a:latin typeface="Courier New" panose="02070309020205020404" pitchFamily="49" charset="0"/>
                <a:cs typeface="Courier New" panose="02070309020205020404" pitchFamily="49" charset="0"/>
              </a:rPr>
              <a:t> @Test</a:t>
            </a:r>
            <a:br>
              <a:rPr lang="en-US" altLang="en-US" sz="2800" dirty="0">
                <a:solidFill>
                  <a:srgbClr val="808000"/>
                </a:solidFill>
                <a:latin typeface="Courier New" panose="02070309020205020404" pitchFamily="49" charset="0"/>
                <a:cs typeface="Courier New" panose="02070309020205020404" pitchFamily="49" charset="0"/>
              </a:rPr>
            </a:br>
            <a:r>
              <a:rPr lang="en-US" altLang="en-US" sz="2800" dirty="0">
                <a:solidFill>
                  <a:srgbClr val="808000"/>
                </a:solidFill>
                <a:latin typeface="Courier New" panose="02070309020205020404" pitchFamily="49" charset="0"/>
                <a:cs typeface="Courier New" panose="02070309020205020404" pitchFamily="49" charset="0"/>
              </a:rPr>
              <a:t> </a:t>
            </a:r>
            <a:r>
              <a:rPr lang="en-US" altLang="en-US" sz="2800" b="1" dirty="0">
                <a:solidFill>
                  <a:srgbClr val="000080"/>
                </a:solidFill>
                <a:latin typeface="Courier New" panose="02070309020205020404" pitchFamily="49" charset="0"/>
                <a:cs typeface="Courier New" panose="02070309020205020404" pitchFamily="49" charset="0"/>
              </a:rPr>
              <a:t>public void </a:t>
            </a:r>
            <a:r>
              <a:rPr lang="en-US" altLang="en-US" sz="2800" dirty="0" err="1">
                <a:solidFill>
                  <a:srgbClr val="000000"/>
                </a:solidFill>
                <a:latin typeface="Courier New" panose="02070309020205020404" pitchFamily="49" charset="0"/>
                <a:cs typeface="Courier New" panose="02070309020205020404" pitchFamily="49" charset="0"/>
              </a:rPr>
              <a:t>testIsMockedShouldPass</a:t>
            </a:r>
            <a:r>
              <a:rPr lang="en-US" altLang="en-US" sz="2800" dirty="0">
                <a:solidFill>
                  <a:srgbClr val="000000"/>
                </a:solidFill>
                <a:latin typeface="Courier New" panose="02070309020205020404" pitchFamily="49" charset="0"/>
                <a:cs typeface="Courier New" panose="02070309020205020404" pitchFamily="49" charset="0"/>
              </a:rPr>
              <a:t>() {</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dirty="0" err="1">
                <a:solidFill>
                  <a:srgbClr val="660E7A"/>
                </a:solidFill>
                <a:latin typeface="Courier New" panose="02070309020205020404" pitchFamily="49" charset="0"/>
                <a:cs typeface="Courier New" panose="02070309020205020404" pitchFamily="49" charset="0"/>
              </a:rPr>
              <a:t>list</a:t>
            </a:r>
            <a:r>
              <a:rPr lang="en-US" altLang="en-US" sz="2800" dirty="0" err="1">
                <a:solidFill>
                  <a:srgbClr val="000000"/>
                </a:solidFill>
                <a:latin typeface="Courier New" panose="02070309020205020404" pitchFamily="49" charset="0"/>
                <a:cs typeface="Courier New" panose="02070309020205020404" pitchFamily="49" charset="0"/>
              </a:rPr>
              <a:t>.add</a:t>
            </a:r>
            <a:r>
              <a:rPr lang="en-US" altLang="en-US" sz="2800" dirty="0">
                <a:solidFill>
                  <a:srgbClr val="000000"/>
                </a:solidFill>
                <a:latin typeface="Courier New" panose="02070309020205020404" pitchFamily="49" charset="0"/>
                <a:cs typeface="Courier New" panose="02070309020205020404" pitchFamily="49" charset="0"/>
              </a:rPr>
              <a:t>(</a:t>
            </a:r>
            <a:r>
              <a:rPr lang="en-US" altLang="en-US" sz="2800" b="1" dirty="0">
                <a:solidFill>
                  <a:srgbClr val="008000"/>
                </a:solidFill>
                <a:latin typeface="Courier New" panose="02070309020205020404" pitchFamily="49" charset="0"/>
                <a:cs typeface="Courier New" panose="02070309020205020404" pitchFamily="49" charset="0"/>
              </a:rPr>
              <a:t>"one"</a:t>
            </a:r>
            <a:r>
              <a:rPr lang="en-US" altLang="en-US" sz="2800" dirty="0">
                <a:solidFill>
                  <a:srgbClr val="000000"/>
                </a:solidFill>
                <a:latin typeface="Courier New" panose="02070309020205020404" pitchFamily="49" charset="0"/>
                <a:cs typeface="Courier New" panose="02070309020205020404" pitchFamily="49" charset="0"/>
              </a:rPr>
              <a:t>);</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dirty="0" err="1">
                <a:solidFill>
                  <a:srgbClr val="2C8C8C"/>
                </a:solidFill>
                <a:latin typeface="Courier New" panose="02070309020205020404" pitchFamily="49" charset="0"/>
                <a:cs typeface="Courier New" panose="02070309020205020404" pitchFamily="49" charset="0"/>
              </a:rPr>
              <a:t>Mockito</a:t>
            </a:r>
            <a:r>
              <a:rPr lang="en-US" altLang="en-US" sz="2800" dirty="0" err="1">
                <a:solidFill>
                  <a:srgbClr val="000000"/>
                </a:solidFill>
                <a:latin typeface="Courier New" panose="02070309020205020404" pitchFamily="49" charset="0"/>
                <a:cs typeface="Courier New" panose="02070309020205020404" pitchFamily="49" charset="0"/>
              </a:rPr>
              <a:t>.</a:t>
            </a:r>
            <a:r>
              <a:rPr lang="en-US" altLang="en-US" sz="2800" i="1" dirty="0" err="1">
                <a:solidFill>
                  <a:srgbClr val="000000"/>
                </a:solidFill>
                <a:latin typeface="Courier New" panose="02070309020205020404" pitchFamily="49" charset="0"/>
                <a:cs typeface="Courier New" panose="02070309020205020404" pitchFamily="49" charset="0"/>
              </a:rPr>
              <a:t>verify</a:t>
            </a:r>
            <a:r>
              <a:rPr lang="en-US" altLang="en-US" sz="2800" dirty="0">
                <a:solidFill>
                  <a:srgbClr val="000000"/>
                </a:solidFill>
                <a:latin typeface="Courier New" panose="02070309020205020404" pitchFamily="49" charset="0"/>
                <a:cs typeface="Courier New" panose="02070309020205020404" pitchFamily="49" charset="0"/>
              </a:rPr>
              <a:t>(</a:t>
            </a:r>
            <a:r>
              <a:rPr lang="en-US" altLang="en-US" sz="2800" b="1" dirty="0">
                <a:solidFill>
                  <a:srgbClr val="660E7A"/>
                </a:solidFill>
                <a:latin typeface="Courier New" panose="02070309020205020404" pitchFamily="49" charset="0"/>
                <a:cs typeface="Courier New" panose="02070309020205020404" pitchFamily="49" charset="0"/>
              </a:rPr>
              <a:t>list</a:t>
            </a:r>
            <a:r>
              <a:rPr lang="en-US" altLang="en-US" sz="2800" dirty="0">
                <a:solidFill>
                  <a:srgbClr val="000000"/>
                </a:solidFill>
                <a:latin typeface="Courier New" panose="02070309020205020404" pitchFamily="49" charset="0"/>
                <a:cs typeface="Courier New" panose="02070309020205020404" pitchFamily="49" charset="0"/>
              </a:rPr>
              <a:t>).add(</a:t>
            </a:r>
            <a:r>
              <a:rPr lang="en-US" altLang="en-US" sz="2800" b="1" dirty="0">
                <a:solidFill>
                  <a:srgbClr val="008000"/>
                </a:solidFill>
                <a:latin typeface="Courier New" panose="02070309020205020404" pitchFamily="49" charset="0"/>
                <a:cs typeface="Courier New" panose="02070309020205020404" pitchFamily="49" charset="0"/>
              </a:rPr>
              <a:t>"one"</a:t>
            </a:r>
            <a:r>
              <a:rPr lang="en-US" altLang="en-US" sz="2800" dirty="0">
                <a:solidFill>
                  <a:srgbClr val="000000"/>
                </a:solidFill>
                <a:latin typeface="Courier New" panose="02070309020205020404" pitchFamily="49" charset="0"/>
                <a:cs typeface="Courier New" panose="02070309020205020404" pitchFamily="49" charset="0"/>
              </a:rPr>
              <a:t>);</a:t>
            </a:r>
            <a:br>
              <a:rPr lang="en-US" altLang="en-US" sz="2800" dirty="0">
                <a:solidFill>
                  <a:srgbClr val="000000"/>
                </a:solidFill>
                <a:latin typeface="Courier New" panose="02070309020205020404" pitchFamily="49" charset="0"/>
                <a:cs typeface="Courier New" panose="02070309020205020404" pitchFamily="49" charset="0"/>
              </a:rPr>
            </a:b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i="1" dirty="0" err="1">
                <a:solidFill>
                  <a:srgbClr val="000000"/>
                </a:solidFill>
                <a:latin typeface="Courier New" panose="02070309020205020404" pitchFamily="49" charset="0"/>
                <a:cs typeface="Courier New" panose="02070309020205020404" pitchFamily="49" charset="0"/>
              </a:rPr>
              <a:t>assertEquals</a:t>
            </a:r>
            <a:r>
              <a:rPr lang="en-US" altLang="en-US" sz="2800" dirty="0">
                <a:solidFill>
                  <a:srgbClr val="000000"/>
                </a:solidFill>
                <a:latin typeface="Courier New" panose="02070309020205020404" pitchFamily="49" charset="0"/>
                <a:cs typeface="Courier New" panose="02070309020205020404" pitchFamily="49" charset="0"/>
              </a:rPr>
              <a:t>(</a:t>
            </a:r>
            <a:r>
              <a:rPr lang="en-US" altLang="en-US" sz="2800" dirty="0">
                <a:solidFill>
                  <a:srgbClr val="0000FF"/>
                </a:solidFill>
                <a:latin typeface="Courier New" panose="02070309020205020404" pitchFamily="49" charset="0"/>
                <a:cs typeface="Courier New" panose="02070309020205020404" pitchFamily="49" charset="0"/>
              </a:rPr>
              <a:t>0</a:t>
            </a: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dirty="0" err="1">
                <a:solidFill>
                  <a:srgbClr val="660E7A"/>
                </a:solidFill>
                <a:latin typeface="Courier New" panose="02070309020205020404" pitchFamily="49" charset="0"/>
                <a:cs typeface="Courier New" panose="02070309020205020404" pitchFamily="49" charset="0"/>
              </a:rPr>
              <a:t>list</a:t>
            </a:r>
            <a:r>
              <a:rPr lang="en-US" altLang="en-US" sz="2800" dirty="0" err="1">
                <a:solidFill>
                  <a:srgbClr val="000000"/>
                </a:solidFill>
                <a:latin typeface="Courier New" panose="02070309020205020404" pitchFamily="49" charset="0"/>
                <a:cs typeface="Courier New" panose="02070309020205020404" pitchFamily="49" charset="0"/>
              </a:rPr>
              <a:t>.size</a:t>
            </a:r>
            <a:r>
              <a:rPr lang="en-US" altLang="en-US" sz="2800" dirty="0">
                <a:solidFill>
                  <a:srgbClr val="000000"/>
                </a:solidFill>
                <a:latin typeface="Courier New" panose="02070309020205020404" pitchFamily="49" charset="0"/>
                <a:cs typeface="Courier New" panose="02070309020205020404" pitchFamily="49" charset="0"/>
              </a:rPr>
              <a:t>());</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i="1" dirty="0">
                <a:solidFill>
                  <a:srgbClr val="000000"/>
                </a:solidFill>
                <a:latin typeface="Courier New" panose="02070309020205020404" pitchFamily="49" charset="0"/>
                <a:cs typeface="Courier New" panose="02070309020205020404" pitchFamily="49" charset="0"/>
              </a:rPr>
              <a:t>when</a:t>
            </a:r>
            <a:r>
              <a:rPr lang="en-US" altLang="en-US" sz="2800" dirty="0">
                <a:solidFill>
                  <a:srgbClr val="000000"/>
                </a:solidFill>
                <a:latin typeface="Courier New" panose="02070309020205020404" pitchFamily="49" charset="0"/>
                <a:cs typeface="Courier New" panose="02070309020205020404" pitchFamily="49" charset="0"/>
              </a:rPr>
              <a:t>(</a:t>
            </a:r>
            <a:r>
              <a:rPr lang="en-US" altLang="en-US" sz="2800" b="1" dirty="0" err="1">
                <a:solidFill>
                  <a:srgbClr val="660E7A"/>
                </a:solidFill>
                <a:latin typeface="Courier New" panose="02070309020205020404" pitchFamily="49" charset="0"/>
                <a:cs typeface="Courier New" panose="02070309020205020404" pitchFamily="49" charset="0"/>
              </a:rPr>
              <a:t>list</a:t>
            </a:r>
            <a:r>
              <a:rPr lang="en-US" altLang="en-US" sz="2800" dirty="0" err="1">
                <a:solidFill>
                  <a:srgbClr val="000000"/>
                </a:solidFill>
                <a:latin typeface="Courier New" panose="02070309020205020404" pitchFamily="49" charset="0"/>
                <a:cs typeface="Courier New" panose="02070309020205020404" pitchFamily="49" charset="0"/>
              </a:rPr>
              <a:t>.size</a:t>
            </a:r>
            <a:r>
              <a:rPr lang="en-US" altLang="en-US" sz="2800" dirty="0">
                <a:solidFill>
                  <a:srgbClr val="000000"/>
                </a:solidFill>
                <a:latin typeface="Courier New" panose="02070309020205020404" pitchFamily="49" charset="0"/>
                <a:cs typeface="Courier New" panose="02070309020205020404" pitchFamily="49" charset="0"/>
              </a:rPr>
              <a:t>()).</a:t>
            </a:r>
            <a:r>
              <a:rPr lang="en-US" altLang="en-US" sz="2800" dirty="0" err="1">
                <a:solidFill>
                  <a:srgbClr val="000000"/>
                </a:solidFill>
                <a:latin typeface="Courier New" panose="02070309020205020404" pitchFamily="49" charset="0"/>
                <a:cs typeface="Courier New" panose="02070309020205020404" pitchFamily="49" charset="0"/>
              </a:rPr>
              <a:t>thenReturn</a:t>
            </a:r>
            <a:r>
              <a:rPr lang="en-US" altLang="en-US" sz="2800" dirty="0">
                <a:solidFill>
                  <a:srgbClr val="000000"/>
                </a:solidFill>
                <a:latin typeface="Courier New" panose="02070309020205020404" pitchFamily="49" charset="0"/>
                <a:cs typeface="Courier New" panose="02070309020205020404" pitchFamily="49" charset="0"/>
              </a:rPr>
              <a:t>(</a:t>
            </a:r>
            <a:r>
              <a:rPr lang="en-US" altLang="en-US" sz="2800" dirty="0">
                <a:solidFill>
                  <a:srgbClr val="0000FF"/>
                </a:solidFill>
                <a:latin typeface="Courier New" panose="02070309020205020404" pitchFamily="49" charset="0"/>
                <a:cs typeface="Courier New" panose="02070309020205020404" pitchFamily="49" charset="0"/>
              </a:rPr>
              <a:t>100</a:t>
            </a:r>
            <a:r>
              <a:rPr lang="en-US" altLang="en-US" sz="2800" dirty="0">
                <a:solidFill>
                  <a:srgbClr val="000000"/>
                </a:solidFill>
                <a:latin typeface="Courier New" panose="02070309020205020404" pitchFamily="49" charset="0"/>
                <a:cs typeface="Courier New" panose="02070309020205020404" pitchFamily="49" charset="0"/>
              </a:rPr>
              <a:t>);</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i="1" dirty="0" err="1">
                <a:solidFill>
                  <a:srgbClr val="000000"/>
                </a:solidFill>
                <a:latin typeface="Courier New" panose="02070309020205020404" pitchFamily="49" charset="0"/>
                <a:cs typeface="Courier New" panose="02070309020205020404" pitchFamily="49" charset="0"/>
              </a:rPr>
              <a:t>assertEquals</a:t>
            </a:r>
            <a:r>
              <a:rPr lang="en-US" altLang="en-US" sz="2800" dirty="0">
                <a:solidFill>
                  <a:srgbClr val="000000"/>
                </a:solidFill>
                <a:latin typeface="Courier New" panose="02070309020205020404" pitchFamily="49" charset="0"/>
                <a:cs typeface="Courier New" panose="02070309020205020404" pitchFamily="49" charset="0"/>
              </a:rPr>
              <a:t>(</a:t>
            </a:r>
            <a:r>
              <a:rPr lang="en-US" altLang="en-US" sz="2800" b="1" dirty="0" err="1">
                <a:solidFill>
                  <a:srgbClr val="660E7A"/>
                </a:solidFill>
                <a:latin typeface="Courier New" panose="02070309020205020404" pitchFamily="49" charset="0"/>
                <a:cs typeface="Courier New" panose="02070309020205020404" pitchFamily="49" charset="0"/>
              </a:rPr>
              <a:t>list</a:t>
            </a:r>
            <a:r>
              <a:rPr lang="en-US" altLang="en-US" sz="2800" dirty="0" err="1">
                <a:solidFill>
                  <a:srgbClr val="000000"/>
                </a:solidFill>
                <a:latin typeface="Courier New" panose="02070309020205020404" pitchFamily="49" charset="0"/>
                <a:cs typeface="Courier New" panose="02070309020205020404" pitchFamily="49" charset="0"/>
              </a:rPr>
              <a:t>.size</a:t>
            </a: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dirty="0">
                <a:solidFill>
                  <a:srgbClr val="0000FF"/>
                </a:solidFill>
                <a:latin typeface="Courier New" panose="02070309020205020404" pitchFamily="49" charset="0"/>
                <a:cs typeface="Courier New" panose="02070309020205020404" pitchFamily="49" charset="0"/>
              </a:rPr>
              <a:t>100</a:t>
            </a:r>
            <a:r>
              <a:rPr lang="en-US" altLang="en-US" sz="2800" dirty="0">
                <a:solidFill>
                  <a:srgbClr val="000000"/>
                </a:solidFill>
                <a:latin typeface="Courier New" panose="02070309020205020404" pitchFamily="49" charset="0"/>
                <a:cs typeface="Courier New" panose="02070309020205020404" pitchFamily="49" charset="0"/>
              </a:rPr>
              <a:t>);</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endParaRPr lang="en-US" altLang="en-US" sz="2800" dirty="0">
              <a:latin typeface="Arial" panose="020B0604020202020204" pitchFamily="34" charset="0"/>
            </a:endParaRPr>
          </a:p>
          <a:p>
            <a:endParaRPr lang="en-GB" sz="2800" dirty="0"/>
          </a:p>
        </p:txBody>
      </p:sp>
    </p:spTree>
    <p:extLst>
      <p:ext uri="{BB962C8B-B14F-4D97-AF65-F5344CB8AC3E}">
        <p14:creationId xmlns:p14="http://schemas.microsoft.com/office/powerpoint/2010/main" val="35202147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32</a:t>
            </a:fld>
            <a:endParaRPr lang="en-US" dirty="0"/>
          </a:p>
        </p:txBody>
      </p:sp>
      <p:sp>
        <p:nvSpPr>
          <p:cNvPr id="4" name="Title 3"/>
          <p:cNvSpPr>
            <a:spLocks noGrp="1"/>
          </p:cNvSpPr>
          <p:nvPr>
            <p:ph type="title"/>
          </p:nvPr>
        </p:nvSpPr>
        <p:spPr/>
        <p:txBody>
          <a:bodyPr/>
          <a:lstStyle/>
          <a:p>
            <a:r>
              <a:rPr lang="en-US" dirty="0"/>
              <a:t>Example (2)</a:t>
            </a:r>
          </a:p>
        </p:txBody>
      </p:sp>
      <p:grpSp>
        <p:nvGrpSpPr>
          <p:cNvPr id="22" name="Group 21"/>
          <p:cNvGrpSpPr/>
          <p:nvPr/>
        </p:nvGrpSpPr>
        <p:grpSpPr>
          <a:xfrm>
            <a:off x="188815" y="2743200"/>
            <a:ext cx="11804695" cy="2286000"/>
            <a:chOff x="190415" y="3085450"/>
            <a:chExt cx="11804695" cy="1979757"/>
          </a:xfrm>
          <a:noFill/>
        </p:grpSpPr>
        <p:sp>
          <p:nvSpPr>
            <p:cNvPr id="23" name="Rectangle 22"/>
            <p:cNvSpPr/>
            <p:nvPr/>
          </p:nvSpPr>
          <p:spPr>
            <a:xfrm>
              <a:off x="190415" y="3085450"/>
              <a:ext cx="11804695" cy="1979757"/>
            </a:xfrm>
            <a:prstGeom prst="rect">
              <a:avLst/>
            </a:prstGeom>
            <a:grpFill/>
            <a:ln>
              <a:noFill/>
            </a:ln>
            <a:effectLst>
              <a:innerShdw blurRad="5080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1003104" y="3239199"/>
              <a:ext cx="10349108" cy="605574"/>
            </a:xfrm>
            <a:prstGeom prst="rect">
              <a:avLst/>
            </a:prstGeom>
            <a:grpFill/>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grpSp>
      <p:sp>
        <p:nvSpPr>
          <p:cNvPr id="25" name="Rectangle 24"/>
          <p:cNvSpPr/>
          <p:nvPr/>
        </p:nvSpPr>
        <p:spPr>
          <a:xfrm>
            <a:off x="223762" y="990601"/>
            <a:ext cx="11734800" cy="5410200"/>
          </a:xfrm>
          <a:prstGeom prst="rect">
            <a:avLst/>
          </a:prstGeom>
          <a:solidFill>
            <a:schemeClr val="tx1"/>
          </a:solidFill>
          <a:ln>
            <a:noFill/>
          </a:ln>
          <a:effectLst>
            <a:innerShdw blurRad="12700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defTabSz="914400" eaLnBrk="0" fontAlgn="base" hangingPunct="0">
              <a:spcBef>
                <a:spcPct val="0"/>
              </a:spcBef>
              <a:spcAft>
                <a:spcPct val="0"/>
              </a:spcAft>
            </a:pPr>
            <a:endParaRPr lang="en-US" altLang="en-US" sz="6600" dirty="0">
              <a:solidFill>
                <a:schemeClr val="tx1"/>
              </a:solidFill>
              <a:latin typeface="Arial" panose="020B0604020202020204" pitchFamily="34" charset="0"/>
            </a:endParaRPr>
          </a:p>
        </p:txBody>
      </p:sp>
      <p:sp>
        <p:nvSpPr>
          <p:cNvPr id="28" name="Rectangle 27"/>
          <p:cNvSpPr/>
          <p:nvPr/>
        </p:nvSpPr>
        <p:spPr>
          <a:xfrm>
            <a:off x="1029179" y="3073132"/>
            <a:ext cx="10349108" cy="699249"/>
          </a:xfrm>
          <a:prstGeom prst="rect">
            <a:avLst/>
          </a:prstGeom>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sp>
        <p:nvSpPr>
          <p:cNvPr id="6" name="TextBox 5"/>
          <p:cNvSpPr txBox="1"/>
          <p:nvPr/>
        </p:nvSpPr>
        <p:spPr>
          <a:xfrm>
            <a:off x="541127" y="1039267"/>
            <a:ext cx="11325211" cy="6124754"/>
          </a:xfrm>
          <a:prstGeom prst="rect">
            <a:avLst/>
          </a:prstGeom>
          <a:noFill/>
        </p:spPr>
        <p:txBody>
          <a:bodyPr wrap="square" rtlCol="0">
            <a:spAutoFit/>
          </a:bodyPr>
          <a:lstStyle/>
          <a:p>
            <a:r>
              <a:rPr lang="en-US" altLang="en-US" sz="2700" dirty="0">
                <a:solidFill>
                  <a:srgbClr val="808000"/>
                </a:solidFill>
                <a:latin typeface="Courier New" panose="02070309020205020404" pitchFamily="49" charset="0"/>
                <a:cs typeface="Courier New" panose="02070309020205020404" pitchFamily="49" charset="0"/>
              </a:rPr>
              <a:t>@Mock</a:t>
            </a:r>
            <a:br>
              <a:rPr lang="en-US" altLang="en-US" sz="2700" dirty="0">
                <a:solidFill>
                  <a:srgbClr val="808000"/>
                </a:solidFill>
                <a:latin typeface="Courier New" panose="02070309020205020404" pitchFamily="49" charset="0"/>
                <a:cs typeface="Courier New" panose="02070309020205020404" pitchFamily="49" charset="0"/>
              </a:rPr>
            </a:br>
            <a:r>
              <a:rPr lang="en-US" altLang="en-US" sz="2700" b="1" dirty="0">
                <a:solidFill>
                  <a:srgbClr val="000080"/>
                </a:solidFill>
                <a:latin typeface="Courier New" panose="02070309020205020404" pitchFamily="49" charset="0"/>
                <a:cs typeface="Courier New" panose="02070309020205020404" pitchFamily="49" charset="0"/>
              </a:rPr>
              <a:t>private </a:t>
            </a:r>
            <a:r>
              <a:rPr lang="en-US" altLang="en-US" sz="2700" dirty="0" err="1">
                <a:solidFill>
                  <a:srgbClr val="2C8C8C"/>
                </a:solidFill>
                <a:latin typeface="Courier New" panose="02070309020205020404" pitchFamily="49" charset="0"/>
                <a:cs typeface="Courier New" panose="02070309020205020404" pitchFamily="49" charset="0"/>
              </a:rPr>
              <a:t>BufferedReader</a:t>
            </a:r>
            <a:r>
              <a:rPr lang="en-US" altLang="en-US" sz="2700" dirty="0">
                <a:solidFill>
                  <a:srgbClr val="2C8C8C"/>
                </a:solidFill>
                <a:latin typeface="Courier New" panose="02070309020205020404" pitchFamily="49" charset="0"/>
                <a:cs typeface="Courier New" panose="02070309020205020404" pitchFamily="49" charset="0"/>
              </a:rPr>
              <a:t> </a:t>
            </a:r>
            <a:r>
              <a:rPr lang="en-US" altLang="en-US" sz="2700" b="1" dirty="0">
                <a:solidFill>
                  <a:srgbClr val="660E7A"/>
                </a:solidFill>
                <a:latin typeface="Courier New" panose="02070309020205020404" pitchFamily="49" charset="0"/>
                <a:cs typeface="Courier New" panose="02070309020205020404" pitchFamily="49" charset="0"/>
              </a:rPr>
              <a:t>reader</a:t>
            </a:r>
            <a:r>
              <a:rPr lang="en-US" altLang="en-US" sz="2700" dirty="0">
                <a:solidFill>
                  <a:srgbClr val="000000"/>
                </a:solidFill>
                <a:latin typeface="Courier New" panose="02070309020205020404" pitchFamily="49" charset="0"/>
                <a:cs typeface="Courier New" panose="02070309020205020404" pitchFamily="49" charset="0"/>
              </a:rPr>
              <a:t>;</a:t>
            </a:r>
            <a:br>
              <a:rPr lang="en-US" altLang="en-US" sz="2700" dirty="0">
                <a:solidFill>
                  <a:srgbClr val="000000"/>
                </a:solidFill>
                <a:latin typeface="Courier New" panose="02070309020205020404" pitchFamily="49" charset="0"/>
                <a:cs typeface="Courier New" panose="02070309020205020404" pitchFamily="49" charset="0"/>
              </a:rPr>
            </a:br>
            <a:r>
              <a:rPr lang="en-US" altLang="en-US" sz="2700" dirty="0">
                <a:solidFill>
                  <a:srgbClr val="808000"/>
                </a:solidFill>
                <a:latin typeface="Courier New" panose="02070309020205020404" pitchFamily="49" charset="0"/>
                <a:cs typeface="Courier New" panose="02070309020205020404" pitchFamily="49" charset="0"/>
              </a:rPr>
              <a:t>@Test</a:t>
            </a:r>
            <a:br>
              <a:rPr lang="en-US" altLang="en-US" sz="2700" dirty="0">
                <a:solidFill>
                  <a:srgbClr val="808000"/>
                </a:solidFill>
                <a:latin typeface="Courier New" panose="02070309020205020404" pitchFamily="49" charset="0"/>
                <a:cs typeface="Courier New" panose="02070309020205020404" pitchFamily="49" charset="0"/>
              </a:rPr>
            </a:br>
            <a:r>
              <a:rPr lang="en-US" altLang="en-US" sz="2700" b="1" dirty="0">
                <a:solidFill>
                  <a:srgbClr val="000080"/>
                </a:solidFill>
                <a:latin typeface="Courier New" panose="02070309020205020404" pitchFamily="49" charset="0"/>
                <a:cs typeface="Courier New" panose="02070309020205020404" pitchFamily="49" charset="0"/>
              </a:rPr>
              <a:t>public void </a:t>
            </a:r>
            <a:r>
              <a:rPr lang="en-US" altLang="en-US" sz="2700" dirty="0" err="1">
                <a:solidFill>
                  <a:srgbClr val="000000"/>
                </a:solidFill>
                <a:latin typeface="Courier New" panose="02070309020205020404" pitchFamily="49" charset="0"/>
                <a:cs typeface="Courier New" panose="02070309020205020404" pitchFamily="49" charset="0"/>
              </a:rPr>
              <a:t>testMockingShouldPass</a:t>
            </a:r>
            <a:r>
              <a:rPr lang="en-US" altLang="en-US" sz="2700" dirty="0">
                <a:solidFill>
                  <a:srgbClr val="000000"/>
                </a:solidFill>
                <a:latin typeface="Courier New" panose="02070309020205020404" pitchFamily="49" charset="0"/>
                <a:cs typeface="Courier New" panose="02070309020205020404" pitchFamily="49" charset="0"/>
              </a:rPr>
              <a:t>() </a:t>
            </a:r>
            <a:br>
              <a:rPr lang="en-US" altLang="en-US" sz="2700" dirty="0">
                <a:solidFill>
                  <a:srgbClr val="000000"/>
                </a:solidFill>
                <a:latin typeface="Courier New" panose="02070309020205020404" pitchFamily="49" charset="0"/>
                <a:cs typeface="Courier New" panose="02070309020205020404" pitchFamily="49" charset="0"/>
              </a:rPr>
            </a:br>
            <a:r>
              <a:rPr lang="en-US" altLang="en-US" sz="2700" dirty="0">
                <a:solidFill>
                  <a:srgbClr val="000000"/>
                </a:solidFill>
                <a:latin typeface="Courier New" panose="02070309020205020404" pitchFamily="49" charset="0"/>
                <a:cs typeface="Courier New" panose="02070309020205020404" pitchFamily="49" charset="0"/>
              </a:rPr>
              <a:t>        </a:t>
            </a:r>
            <a:r>
              <a:rPr lang="en-US" altLang="en-US" sz="2700" b="1" dirty="0">
                <a:solidFill>
                  <a:srgbClr val="000080"/>
                </a:solidFill>
                <a:latin typeface="Courier New" panose="02070309020205020404" pitchFamily="49" charset="0"/>
                <a:cs typeface="Courier New" panose="02070309020205020404" pitchFamily="49" charset="0"/>
              </a:rPr>
              <a:t>throws </a:t>
            </a:r>
            <a:r>
              <a:rPr lang="en-US" altLang="en-US" sz="2700" dirty="0" err="1">
                <a:solidFill>
                  <a:srgbClr val="2C8C8C"/>
                </a:solidFill>
                <a:latin typeface="Courier New" panose="02070309020205020404" pitchFamily="49" charset="0"/>
                <a:cs typeface="Courier New" panose="02070309020205020404" pitchFamily="49" charset="0"/>
              </a:rPr>
              <a:t>IOException</a:t>
            </a:r>
            <a:r>
              <a:rPr lang="en-US" altLang="en-US" sz="2700" dirty="0">
                <a:solidFill>
                  <a:srgbClr val="2C8C8C"/>
                </a:solidFill>
                <a:latin typeface="Courier New" panose="02070309020205020404" pitchFamily="49" charset="0"/>
                <a:cs typeface="Courier New" panose="02070309020205020404" pitchFamily="49" charset="0"/>
              </a:rPr>
              <a:t> </a:t>
            </a:r>
            <a:r>
              <a:rPr lang="en-US" altLang="en-US" sz="2700" dirty="0">
                <a:solidFill>
                  <a:srgbClr val="000000"/>
                </a:solidFill>
                <a:latin typeface="Courier New" panose="02070309020205020404" pitchFamily="49" charset="0"/>
                <a:cs typeface="Courier New" panose="02070309020205020404" pitchFamily="49" charset="0"/>
              </a:rPr>
              <a:t>{</a:t>
            </a:r>
            <a:br>
              <a:rPr lang="en-US" altLang="en-US" sz="2700" dirty="0">
                <a:solidFill>
                  <a:srgbClr val="000000"/>
                </a:solidFill>
                <a:latin typeface="Courier New" panose="02070309020205020404" pitchFamily="49" charset="0"/>
                <a:cs typeface="Courier New" panose="02070309020205020404" pitchFamily="49" charset="0"/>
              </a:rPr>
            </a:br>
            <a:r>
              <a:rPr lang="en-US" altLang="en-US" sz="2700" dirty="0">
                <a:solidFill>
                  <a:srgbClr val="000000"/>
                </a:solidFill>
                <a:latin typeface="Courier New" panose="02070309020205020404" pitchFamily="49" charset="0"/>
                <a:cs typeface="Courier New" panose="02070309020205020404" pitchFamily="49" charset="0"/>
              </a:rPr>
              <a:t>    </a:t>
            </a:r>
            <a:r>
              <a:rPr lang="en-US" altLang="en-US" sz="2700" i="1" dirty="0">
                <a:solidFill>
                  <a:srgbClr val="008200"/>
                </a:solidFill>
                <a:latin typeface="Courier New" panose="02070309020205020404" pitchFamily="49" charset="0"/>
                <a:cs typeface="Courier New" panose="02070309020205020404" pitchFamily="49" charset="0"/>
              </a:rPr>
              <a:t>// Arrange</a:t>
            </a:r>
            <a:br>
              <a:rPr lang="en-US" altLang="en-US" sz="2700" i="1" dirty="0">
                <a:solidFill>
                  <a:srgbClr val="008200"/>
                </a:solidFill>
                <a:latin typeface="Courier New" panose="02070309020205020404" pitchFamily="49" charset="0"/>
                <a:cs typeface="Courier New" panose="02070309020205020404" pitchFamily="49" charset="0"/>
              </a:rPr>
            </a:br>
            <a:r>
              <a:rPr lang="en-US" altLang="en-US" sz="2700" i="1" dirty="0">
                <a:solidFill>
                  <a:srgbClr val="008200"/>
                </a:solidFill>
                <a:latin typeface="Courier New" panose="02070309020205020404" pitchFamily="49" charset="0"/>
                <a:cs typeface="Courier New" panose="02070309020205020404" pitchFamily="49" charset="0"/>
              </a:rPr>
              <a:t>    </a:t>
            </a:r>
            <a:r>
              <a:rPr lang="en-US" altLang="en-US" sz="2700" dirty="0">
                <a:solidFill>
                  <a:srgbClr val="2C8C8C"/>
                </a:solidFill>
                <a:latin typeface="Courier New" panose="02070309020205020404" pitchFamily="49" charset="0"/>
                <a:cs typeface="Courier New" panose="02070309020205020404" pitchFamily="49" charset="0"/>
              </a:rPr>
              <a:t>String </a:t>
            </a:r>
            <a:r>
              <a:rPr lang="en-US" altLang="en-US" sz="2700" dirty="0">
                <a:solidFill>
                  <a:srgbClr val="000000"/>
                </a:solidFill>
                <a:latin typeface="Courier New" panose="02070309020205020404" pitchFamily="49" charset="0"/>
                <a:cs typeface="Courier New" panose="02070309020205020404" pitchFamily="49" charset="0"/>
              </a:rPr>
              <a:t>expected = </a:t>
            </a:r>
            <a:r>
              <a:rPr lang="en-US" altLang="en-US" sz="2700" b="1" dirty="0">
                <a:solidFill>
                  <a:srgbClr val="008000"/>
                </a:solidFill>
                <a:latin typeface="Courier New" panose="02070309020205020404" pitchFamily="49" charset="0"/>
                <a:cs typeface="Courier New" panose="02070309020205020404" pitchFamily="49" charset="0"/>
              </a:rPr>
              <a:t>"Hello"</a:t>
            </a:r>
            <a:r>
              <a:rPr lang="en-US" altLang="en-US" sz="2700" dirty="0">
                <a:solidFill>
                  <a:srgbClr val="000000"/>
                </a:solidFill>
                <a:latin typeface="Courier New" panose="02070309020205020404" pitchFamily="49" charset="0"/>
                <a:cs typeface="Courier New" panose="02070309020205020404" pitchFamily="49" charset="0"/>
              </a:rPr>
              <a:t>;</a:t>
            </a:r>
            <a:br>
              <a:rPr lang="en-US" altLang="en-US" sz="2700" dirty="0">
                <a:solidFill>
                  <a:srgbClr val="000000"/>
                </a:solidFill>
                <a:latin typeface="Courier New" panose="02070309020205020404" pitchFamily="49" charset="0"/>
                <a:cs typeface="Courier New" panose="02070309020205020404" pitchFamily="49" charset="0"/>
              </a:rPr>
            </a:br>
            <a:r>
              <a:rPr lang="en-US" altLang="en-US" sz="2700" dirty="0">
                <a:solidFill>
                  <a:srgbClr val="000000"/>
                </a:solidFill>
                <a:latin typeface="Courier New" panose="02070309020205020404" pitchFamily="49" charset="0"/>
                <a:cs typeface="Courier New" panose="02070309020205020404" pitchFamily="49" charset="0"/>
              </a:rPr>
              <a:t>    </a:t>
            </a:r>
            <a:r>
              <a:rPr lang="en-US" altLang="en-US" sz="2700" i="1" dirty="0">
                <a:solidFill>
                  <a:srgbClr val="000000"/>
                </a:solidFill>
                <a:latin typeface="Courier New" panose="02070309020205020404" pitchFamily="49" charset="0"/>
                <a:cs typeface="Courier New" panose="02070309020205020404" pitchFamily="49" charset="0"/>
              </a:rPr>
              <a:t>when</a:t>
            </a:r>
            <a:r>
              <a:rPr lang="en-US" altLang="en-US" sz="2700" dirty="0">
                <a:solidFill>
                  <a:srgbClr val="000000"/>
                </a:solidFill>
                <a:latin typeface="Courier New" panose="02070309020205020404" pitchFamily="49" charset="0"/>
                <a:cs typeface="Courier New" panose="02070309020205020404" pitchFamily="49" charset="0"/>
              </a:rPr>
              <a:t>(</a:t>
            </a:r>
            <a:r>
              <a:rPr lang="en-US" altLang="en-US" sz="2700" b="1" dirty="0" err="1">
                <a:solidFill>
                  <a:srgbClr val="660E7A"/>
                </a:solidFill>
                <a:latin typeface="Courier New" panose="02070309020205020404" pitchFamily="49" charset="0"/>
                <a:cs typeface="Courier New" panose="02070309020205020404" pitchFamily="49" charset="0"/>
              </a:rPr>
              <a:t>reader</a:t>
            </a:r>
            <a:r>
              <a:rPr lang="en-US" altLang="en-US" sz="2700" dirty="0" err="1">
                <a:solidFill>
                  <a:srgbClr val="000000"/>
                </a:solidFill>
                <a:latin typeface="Courier New" panose="02070309020205020404" pitchFamily="49" charset="0"/>
                <a:cs typeface="Courier New" panose="02070309020205020404" pitchFamily="49" charset="0"/>
              </a:rPr>
              <a:t>.readLine</a:t>
            </a:r>
            <a:r>
              <a:rPr lang="en-US" altLang="en-US" sz="2700" dirty="0">
                <a:solidFill>
                  <a:srgbClr val="000000"/>
                </a:solidFill>
                <a:latin typeface="Courier New" panose="02070309020205020404" pitchFamily="49" charset="0"/>
                <a:cs typeface="Courier New" panose="02070309020205020404" pitchFamily="49" charset="0"/>
              </a:rPr>
              <a:t>()).</a:t>
            </a:r>
            <a:r>
              <a:rPr lang="en-US" altLang="en-US" sz="2700" dirty="0" err="1">
                <a:solidFill>
                  <a:srgbClr val="000000"/>
                </a:solidFill>
                <a:latin typeface="Courier New" panose="02070309020205020404" pitchFamily="49" charset="0"/>
                <a:cs typeface="Courier New" panose="02070309020205020404" pitchFamily="49" charset="0"/>
              </a:rPr>
              <a:t>thenReturn</a:t>
            </a:r>
            <a:r>
              <a:rPr lang="en-US" altLang="en-US" sz="2700" dirty="0">
                <a:solidFill>
                  <a:srgbClr val="000000"/>
                </a:solidFill>
                <a:latin typeface="Courier New" panose="02070309020205020404" pitchFamily="49" charset="0"/>
                <a:cs typeface="Courier New" panose="02070309020205020404" pitchFamily="49" charset="0"/>
              </a:rPr>
              <a:t>(</a:t>
            </a:r>
            <a:r>
              <a:rPr lang="en-US" altLang="en-US" sz="2700" b="1" dirty="0">
                <a:solidFill>
                  <a:srgbClr val="008000"/>
                </a:solidFill>
                <a:latin typeface="Courier New" panose="02070309020205020404" pitchFamily="49" charset="0"/>
                <a:cs typeface="Courier New" panose="02070309020205020404" pitchFamily="49" charset="0"/>
              </a:rPr>
              <a:t>"Hello"</a:t>
            </a:r>
            <a:r>
              <a:rPr lang="en-US" altLang="en-US" sz="2700" dirty="0">
                <a:solidFill>
                  <a:srgbClr val="000000"/>
                </a:solidFill>
                <a:latin typeface="Courier New" panose="02070309020205020404" pitchFamily="49" charset="0"/>
                <a:cs typeface="Courier New" panose="02070309020205020404" pitchFamily="49" charset="0"/>
              </a:rPr>
              <a:t>);</a:t>
            </a:r>
            <a:br>
              <a:rPr lang="en-US" altLang="en-US" sz="2700" dirty="0">
                <a:solidFill>
                  <a:srgbClr val="000000"/>
                </a:solidFill>
                <a:latin typeface="Courier New" panose="02070309020205020404" pitchFamily="49" charset="0"/>
                <a:cs typeface="Courier New" panose="02070309020205020404" pitchFamily="49" charset="0"/>
              </a:rPr>
            </a:br>
            <a:r>
              <a:rPr lang="en-US" altLang="en-US" sz="2700" dirty="0">
                <a:solidFill>
                  <a:srgbClr val="000000"/>
                </a:solidFill>
                <a:latin typeface="Courier New" panose="02070309020205020404" pitchFamily="49" charset="0"/>
                <a:cs typeface="Courier New" panose="02070309020205020404" pitchFamily="49" charset="0"/>
              </a:rPr>
              <a:t>    </a:t>
            </a:r>
            <a:r>
              <a:rPr lang="en-US" altLang="en-US" sz="2700" i="1" dirty="0">
                <a:solidFill>
                  <a:srgbClr val="008200"/>
                </a:solidFill>
                <a:latin typeface="Courier New" panose="02070309020205020404" pitchFamily="49" charset="0"/>
                <a:cs typeface="Courier New" panose="02070309020205020404" pitchFamily="49" charset="0"/>
              </a:rPr>
              <a:t>// Act</a:t>
            </a:r>
            <a:br>
              <a:rPr lang="en-US" altLang="en-US" sz="2700" i="1" dirty="0">
                <a:solidFill>
                  <a:srgbClr val="008200"/>
                </a:solidFill>
                <a:latin typeface="Courier New" panose="02070309020205020404" pitchFamily="49" charset="0"/>
                <a:cs typeface="Courier New" panose="02070309020205020404" pitchFamily="49" charset="0"/>
              </a:rPr>
            </a:br>
            <a:r>
              <a:rPr lang="en-US" altLang="en-US" sz="2700" i="1" dirty="0">
                <a:solidFill>
                  <a:srgbClr val="008200"/>
                </a:solidFill>
                <a:latin typeface="Courier New" panose="02070309020205020404" pitchFamily="49" charset="0"/>
                <a:cs typeface="Courier New" panose="02070309020205020404" pitchFamily="49" charset="0"/>
              </a:rPr>
              <a:t>    </a:t>
            </a:r>
            <a:r>
              <a:rPr lang="en-US" altLang="en-US" sz="2700" dirty="0">
                <a:solidFill>
                  <a:srgbClr val="2C8C8C"/>
                </a:solidFill>
                <a:latin typeface="Courier New" panose="02070309020205020404" pitchFamily="49" charset="0"/>
                <a:cs typeface="Courier New" panose="02070309020205020404" pitchFamily="49" charset="0"/>
              </a:rPr>
              <a:t>String </a:t>
            </a:r>
            <a:r>
              <a:rPr lang="en-US" altLang="en-US" sz="2700" dirty="0">
                <a:solidFill>
                  <a:srgbClr val="000000"/>
                </a:solidFill>
                <a:latin typeface="Courier New" panose="02070309020205020404" pitchFamily="49" charset="0"/>
                <a:cs typeface="Courier New" panose="02070309020205020404" pitchFamily="49" charset="0"/>
              </a:rPr>
              <a:t>actual = </a:t>
            </a:r>
            <a:r>
              <a:rPr lang="en-US" altLang="en-US" sz="2700" b="1" dirty="0" err="1">
                <a:solidFill>
                  <a:srgbClr val="660E7A"/>
                </a:solidFill>
                <a:latin typeface="Courier New" panose="02070309020205020404" pitchFamily="49" charset="0"/>
                <a:cs typeface="Courier New" panose="02070309020205020404" pitchFamily="49" charset="0"/>
              </a:rPr>
              <a:t>reader</a:t>
            </a:r>
            <a:r>
              <a:rPr lang="en-US" altLang="en-US" sz="2700" dirty="0" err="1">
                <a:solidFill>
                  <a:srgbClr val="000000"/>
                </a:solidFill>
                <a:latin typeface="Courier New" panose="02070309020205020404" pitchFamily="49" charset="0"/>
                <a:cs typeface="Courier New" panose="02070309020205020404" pitchFamily="49" charset="0"/>
              </a:rPr>
              <a:t>.readLine</a:t>
            </a:r>
            <a:r>
              <a:rPr lang="en-US" altLang="en-US" sz="2700" dirty="0">
                <a:solidFill>
                  <a:srgbClr val="000000"/>
                </a:solidFill>
                <a:latin typeface="Courier New" panose="02070309020205020404" pitchFamily="49" charset="0"/>
                <a:cs typeface="Courier New" panose="02070309020205020404" pitchFamily="49" charset="0"/>
              </a:rPr>
              <a:t>();</a:t>
            </a:r>
            <a:br>
              <a:rPr lang="en-US" altLang="en-US" sz="2700" dirty="0">
                <a:solidFill>
                  <a:srgbClr val="000000"/>
                </a:solidFill>
                <a:latin typeface="Courier New" panose="02070309020205020404" pitchFamily="49" charset="0"/>
                <a:cs typeface="Courier New" panose="02070309020205020404" pitchFamily="49" charset="0"/>
              </a:rPr>
            </a:br>
            <a:r>
              <a:rPr lang="en-US" altLang="en-US" sz="2700" dirty="0">
                <a:solidFill>
                  <a:srgbClr val="000000"/>
                </a:solidFill>
                <a:latin typeface="Courier New" panose="02070309020205020404" pitchFamily="49" charset="0"/>
                <a:cs typeface="Courier New" panose="02070309020205020404" pitchFamily="49" charset="0"/>
              </a:rPr>
              <a:t>    </a:t>
            </a:r>
            <a:r>
              <a:rPr lang="en-US" altLang="en-US" sz="2700" i="1" dirty="0">
                <a:solidFill>
                  <a:srgbClr val="008200"/>
                </a:solidFill>
                <a:latin typeface="Courier New" panose="02070309020205020404" pitchFamily="49" charset="0"/>
                <a:cs typeface="Courier New" panose="02070309020205020404" pitchFamily="49" charset="0"/>
              </a:rPr>
              <a:t>// Assert</a:t>
            </a:r>
            <a:br>
              <a:rPr lang="en-US" altLang="en-US" sz="2700" i="1" dirty="0">
                <a:solidFill>
                  <a:srgbClr val="008200"/>
                </a:solidFill>
                <a:latin typeface="Courier New" panose="02070309020205020404" pitchFamily="49" charset="0"/>
                <a:cs typeface="Courier New" panose="02070309020205020404" pitchFamily="49" charset="0"/>
              </a:rPr>
            </a:br>
            <a:r>
              <a:rPr lang="en-US" altLang="en-US" sz="2700" i="1" dirty="0">
                <a:solidFill>
                  <a:srgbClr val="008200"/>
                </a:solidFill>
                <a:latin typeface="Courier New" panose="02070309020205020404" pitchFamily="49" charset="0"/>
                <a:cs typeface="Courier New" panose="02070309020205020404" pitchFamily="49" charset="0"/>
              </a:rPr>
              <a:t>    </a:t>
            </a:r>
            <a:r>
              <a:rPr lang="en-US" altLang="en-US" sz="2700" dirty="0" err="1">
                <a:solidFill>
                  <a:srgbClr val="2C8C8C"/>
                </a:solidFill>
                <a:latin typeface="Courier New" panose="02070309020205020404" pitchFamily="49" charset="0"/>
                <a:cs typeface="Courier New" panose="02070309020205020404" pitchFamily="49" charset="0"/>
              </a:rPr>
              <a:t>Assert</a:t>
            </a:r>
            <a:r>
              <a:rPr lang="en-US" altLang="en-US" sz="2700" dirty="0" err="1">
                <a:solidFill>
                  <a:srgbClr val="000000"/>
                </a:solidFill>
                <a:latin typeface="Courier New" panose="02070309020205020404" pitchFamily="49" charset="0"/>
                <a:cs typeface="Courier New" panose="02070309020205020404" pitchFamily="49" charset="0"/>
              </a:rPr>
              <a:t>.</a:t>
            </a:r>
            <a:r>
              <a:rPr lang="en-US" altLang="en-US" sz="2700" i="1" dirty="0" err="1">
                <a:solidFill>
                  <a:srgbClr val="000000"/>
                </a:solidFill>
                <a:latin typeface="Courier New" panose="02070309020205020404" pitchFamily="49" charset="0"/>
                <a:cs typeface="Courier New" panose="02070309020205020404" pitchFamily="49" charset="0"/>
              </a:rPr>
              <a:t>assertEquals</a:t>
            </a:r>
            <a:r>
              <a:rPr lang="en-US" altLang="en-US" sz="2700" dirty="0">
                <a:solidFill>
                  <a:srgbClr val="000000"/>
                </a:solidFill>
                <a:latin typeface="Courier New" panose="02070309020205020404" pitchFamily="49" charset="0"/>
                <a:cs typeface="Courier New" panose="02070309020205020404" pitchFamily="49" charset="0"/>
              </a:rPr>
              <a:t>(expected, actual);</a:t>
            </a:r>
            <a:br>
              <a:rPr lang="en-US" altLang="en-US" sz="2700" dirty="0">
                <a:solidFill>
                  <a:srgbClr val="000000"/>
                </a:solidFill>
                <a:latin typeface="Courier New" panose="02070309020205020404" pitchFamily="49" charset="0"/>
                <a:cs typeface="Courier New" panose="02070309020205020404" pitchFamily="49" charset="0"/>
              </a:rPr>
            </a:br>
            <a:r>
              <a:rPr lang="en-US" altLang="en-US" sz="2700" dirty="0">
                <a:solidFill>
                  <a:srgbClr val="000000"/>
                </a:solidFill>
                <a:latin typeface="Courier New" panose="02070309020205020404" pitchFamily="49" charset="0"/>
                <a:cs typeface="Courier New" panose="02070309020205020404" pitchFamily="49" charset="0"/>
              </a:rPr>
              <a:t>}</a:t>
            </a:r>
            <a:endParaRPr lang="en-US" altLang="en-US" sz="2700" dirty="0">
              <a:latin typeface="Arial" panose="020B0604020202020204" pitchFamily="34" charset="0"/>
            </a:endParaRPr>
          </a:p>
          <a:p>
            <a:endParaRPr lang="en-GB" sz="2800" dirty="0"/>
          </a:p>
        </p:txBody>
      </p:sp>
    </p:spTree>
    <p:extLst>
      <p:ext uri="{BB962C8B-B14F-4D97-AF65-F5344CB8AC3E}">
        <p14:creationId xmlns:p14="http://schemas.microsoft.com/office/powerpoint/2010/main" val="21928803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33</a:t>
            </a:fld>
            <a:endParaRPr lang="en-US" dirty="0"/>
          </a:p>
        </p:txBody>
      </p:sp>
      <p:sp>
        <p:nvSpPr>
          <p:cNvPr id="4" name="Title 3"/>
          <p:cNvSpPr>
            <a:spLocks noGrp="1"/>
          </p:cNvSpPr>
          <p:nvPr>
            <p:ph type="title"/>
          </p:nvPr>
        </p:nvSpPr>
        <p:spPr/>
        <p:txBody>
          <a:bodyPr/>
          <a:lstStyle/>
          <a:p>
            <a:r>
              <a:rPr lang="en-US" dirty="0"/>
              <a:t>Example (3)</a:t>
            </a:r>
          </a:p>
        </p:txBody>
      </p:sp>
      <p:grpSp>
        <p:nvGrpSpPr>
          <p:cNvPr id="22" name="Group 21"/>
          <p:cNvGrpSpPr/>
          <p:nvPr/>
        </p:nvGrpSpPr>
        <p:grpSpPr>
          <a:xfrm>
            <a:off x="188815" y="2743200"/>
            <a:ext cx="11804695" cy="2286000"/>
            <a:chOff x="190415" y="3085450"/>
            <a:chExt cx="11804695" cy="1979757"/>
          </a:xfrm>
          <a:noFill/>
        </p:grpSpPr>
        <p:sp>
          <p:nvSpPr>
            <p:cNvPr id="23" name="Rectangle 22"/>
            <p:cNvSpPr/>
            <p:nvPr/>
          </p:nvSpPr>
          <p:spPr>
            <a:xfrm>
              <a:off x="190415" y="3085450"/>
              <a:ext cx="11804695" cy="1979757"/>
            </a:xfrm>
            <a:prstGeom prst="rect">
              <a:avLst/>
            </a:prstGeom>
            <a:grpFill/>
            <a:ln>
              <a:noFill/>
            </a:ln>
            <a:effectLst>
              <a:innerShdw blurRad="5080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1003104" y="3239199"/>
              <a:ext cx="10349108" cy="605574"/>
            </a:xfrm>
            <a:prstGeom prst="rect">
              <a:avLst/>
            </a:prstGeom>
            <a:grpFill/>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grpSp>
      <p:sp>
        <p:nvSpPr>
          <p:cNvPr id="25" name="Rectangle 24"/>
          <p:cNvSpPr/>
          <p:nvPr/>
        </p:nvSpPr>
        <p:spPr>
          <a:xfrm>
            <a:off x="223762" y="990601"/>
            <a:ext cx="11734800" cy="5410200"/>
          </a:xfrm>
          <a:prstGeom prst="rect">
            <a:avLst/>
          </a:prstGeom>
          <a:solidFill>
            <a:schemeClr val="tx1"/>
          </a:solidFill>
          <a:ln>
            <a:noFill/>
          </a:ln>
          <a:effectLst>
            <a:innerShdw blurRad="12700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defTabSz="914400" eaLnBrk="0" fontAlgn="base" hangingPunct="0">
              <a:spcBef>
                <a:spcPct val="0"/>
              </a:spcBef>
              <a:spcAft>
                <a:spcPct val="0"/>
              </a:spcAft>
            </a:pPr>
            <a:endParaRPr lang="en-US" altLang="en-US" sz="6600" dirty="0">
              <a:solidFill>
                <a:schemeClr val="tx1"/>
              </a:solidFill>
              <a:latin typeface="Arial" panose="020B0604020202020204" pitchFamily="34" charset="0"/>
            </a:endParaRPr>
          </a:p>
        </p:txBody>
      </p:sp>
      <p:sp>
        <p:nvSpPr>
          <p:cNvPr id="28" name="Rectangle 27"/>
          <p:cNvSpPr/>
          <p:nvPr/>
        </p:nvSpPr>
        <p:spPr>
          <a:xfrm>
            <a:off x="1029179" y="3073132"/>
            <a:ext cx="10349108" cy="699249"/>
          </a:xfrm>
          <a:prstGeom prst="rect">
            <a:avLst/>
          </a:prstGeom>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sp>
        <p:nvSpPr>
          <p:cNvPr id="6" name="TextBox 5"/>
          <p:cNvSpPr txBox="1"/>
          <p:nvPr/>
        </p:nvSpPr>
        <p:spPr>
          <a:xfrm>
            <a:off x="541127" y="1039267"/>
            <a:ext cx="11325211" cy="6617196"/>
          </a:xfrm>
          <a:prstGeom prst="rect">
            <a:avLst/>
          </a:prstGeom>
          <a:noFill/>
        </p:spPr>
        <p:txBody>
          <a:bodyPr wrap="square" rtlCol="0">
            <a:spAutoFit/>
          </a:bodyPr>
          <a:lstStyle/>
          <a:p>
            <a:pPr lvl="0" defTabSz="914400" eaLnBrk="0" fontAlgn="base" hangingPunct="0">
              <a:spcBef>
                <a:spcPct val="0"/>
              </a:spcBef>
              <a:spcAft>
                <a:spcPct val="0"/>
              </a:spcAft>
            </a:pPr>
            <a:r>
              <a:rPr lang="en-US" altLang="en-US" sz="2800" b="1" dirty="0">
                <a:solidFill>
                  <a:srgbClr val="000080"/>
                </a:solidFill>
                <a:latin typeface="Courier New" panose="02070309020205020404" pitchFamily="49" charset="0"/>
                <a:cs typeface="Courier New" panose="02070309020205020404" pitchFamily="49" charset="0"/>
              </a:rPr>
              <a:t>public class </a:t>
            </a:r>
            <a:r>
              <a:rPr lang="en-US" altLang="en-US" sz="2800" dirty="0" err="1">
                <a:solidFill>
                  <a:srgbClr val="2C8C8C"/>
                </a:solidFill>
                <a:latin typeface="Courier New" panose="02070309020205020404" pitchFamily="49" charset="0"/>
                <a:cs typeface="Courier New" panose="02070309020205020404" pitchFamily="49" charset="0"/>
              </a:rPr>
              <a:t>CharAppend</a:t>
            </a:r>
            <a:r>
              <a:rPr lang="en-US" altLang="en-US" sz="2800" dirty="0">
                <a:solidFill>
                  <a:srgbClr val="2C8C8C"/>
                </a:solidFill>
                <a:latin typeface="Courier New" panose="02070309020205020404" pitchFamily="49" charset="0"/>
                <a:cs typeface="Courier New" panose="02070309020205020404" pitchFamily="49" charset="0"/>
              </a:rPr>
              <a:t> </a:t>
            </a:r>
            <a:r>
              <a:rPr lang="en-US" altLang="en-US" sz="2800" dirty="0">
                <a:solidFill>
                  <a:srgbClr val="000000"/>
                </a:solidFill>
                <a:latin typeface="Courier New" panose="02070309020205020404" pitchFamily="49" charset="0"/>
                <a:cs typeface="Courier New" panose="02070309020205020404" pitchFamily="49" charset="0"/>
              </a:rPr>
              <a:t>{</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dirty="0">
                <a:solidFill>
                  <a:srgbClr val="000080"/>
                </a:solidFill>
                <a:latin typeface="Courier New" panose="02070309020205020404" pitchFamily="49" charset="0"/>
                <a:cs typeface="Courier New" panose="02070309020205020404" pitchFamily="49" charset="0"/>
              </a:rPr>
              <a:t>private </a:t>
            </a:r>
            <a:r>
              <a:rPr lang="en-US" altLang="en-US" sz="2800" dirty="0">
                <a:solidFill>
                  <a:srgbClr val="2C8C8C"/>
                </a:solidFill>
                <a:latin typeface="Courier New" panose="02070309020205020404" pitchFamily="49" charset="0"/>
                <a:cs typeface="Courier New" panose="02070309020205020404" pitchFamily="49" charset="0"/>
              </a:rPr>
              <a:t>Reader </a:t>
            </a:r>
            <a:r>
              <a:rPr lang="en-US" altLang="en-US" sz="2800" b="1" dirty="0" err="1">
                <a:solidFill>
                  <a:srgbClr val="660E7A"/>
                </a:solidFill>
                <a:latin typeface="Courier New" panose="02070309020205020404" pitchFamily="49" charset="0"/>
                <a:cs typeface="Courier New" panose="02070309020205020404" pitchFamily="49" charset="0"/>
              </a:rPr>
              <a:t>reader</a:t>
            </a:r>
            <a:r>
              <a:rPr lang="en-US" altLang="en-US" sz="2800" dirty="0">
                <a:solidFill>
                  <a:srgbClr val="000000"/>
                </a:solidFill>
                <a:latin typeface="Courier New" panose="02070309020205020404" pitchFamily="49" charset="0"/>
                <a:cs typeface="Courier New" panose="02070309020205020404" pitchFamily="49" charset="0"/>
              </a:rPr>
              <a:t>;</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dirty="0">
                <a:solidFill>
                  <a:srgbClr val="000080"/>
                </a:solidFill>
                <a:latin typeface="Courier New" panose="02070309020205020404" pitchFamily="49" charset="0"/>
                <a:cs typeface="Courier New" panose="02070309020205020404" pitchFamily="49" charset="0"/>
              </a:rPr>
              <a:t>public </a:t>
            </a:r>
            <a:r>
              <a:rPr lang="en-US" altLang="en-US" sz="2800" dirty="0" err="1">
                <a:solidFill>
                  <a:srgbClr val="000000"/>
                </a:solidFill>
                <a:latin typeface="Courier New" panose="02070309020205020404" pitchFamily="49" charset="0"/>
                <a:cs typeface="Courier New" panose="02070309020205020404" pitchFamily="49" charset="0"/>
              </a:rPr>
              <a:t>CharAppend</a:t>
            </a:r>
            <a:r>
              <a:rPr lang="en-US" altLang="en-US" sz="2800" dirty="0">
                <a:solidFill>
                  <a:srgbClr val="000000"/>
                </a:solidFill>
                <a:latin typeface="Courier New" panose="02070309020205020404" pitchFamily="49" charset="0"/>
                <a:cs typeface="Courier New" panose="02070309020205020404" pitchFamily="49" charset="0"/>
              </a:rPr>
              <a:t>(</a:t>
            </a:r>
            <a:r>
              <a:rPr lang="en-US" altLang="en-US" sz="2800" dirty="0">
                <a:solidFill>
                  <a:srgbClr val="2C8C8C"/>
                </a:solidFill>
                <a:latin typeface="Courier New" panose="02070309020205020404" pitchFamily="49" charset="0"/>
                <a:cs typeface="Courier New" panose="02070309020205020404" pitchFamily="49" charset="0"/>
              </a:rPr>
              <a:t>Reader </a:t>
            </a:r>
            <a:r>
              <a:rPr lang="en-US" altLang="en-US" sz="2800" dirty="0">
                <a:solidFill>
                  <a:srgbClr val="000000"/>
                </a:solidFill>
                <a:latin typeface="Courier New" panose="02070309020205020404" pitchFamily="49" charset="0"/>
                <a:cs typeface="Courier New" panose="02070309020205020404" pitchFamily="49" charset="0"/>
              </a:rPr>
              <a:t>reader) {</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dirty="0" err="1">
                <a:solidFill>
                  <a:srgbClr val="000080"/>
                </a:solidFill>
                <a:latin typeface="Courier New" panose="02070309020205020404" pitchFamily="49" charset="0"/>
                <a:cs typeface="Courier New" panose="02070309020205020404" pitchFamily="49" charset="0"/>
              </a:rPr>
              <a:t>this</a:t>
            </a:r>
            <a:r>
              <a:rPr lang="en-US" altLang="en-US" sz="2800" dirty="0" err="1">
                <a:solidFill>
                  <a:srgbClr val="000000"/>
                </a:solidFill>
                <a:latin typeface="Courier New" panose="02070309020205020404" pitchFamily="49" charset="0"/>
                <a:cs typeface="Courier New" panose="02070309020205020404" pitchFamily="49" charset="0"/>
              </a:rPr>
              <a:t>.</a:t>
            </a:r>
            <a:r>
              <a:rPr lang="en-US" altLang="en-US" sz="2800" b="1" dirty="0" err="1">
                <a:solidFill>
                  <a:srgbClr val="660E7A"/>
                </a:solidFill>
                <a:latin typeface="Courier New" panose="02070309020205020404" pitchFamily="49" charset="0"/>
                <a:cs typeface="Courier New" panose="02070309020205020404" pitchFamily="49" charset="0"/>
              </a:rPr>
              <a:t>reader</a:t>
            </a:r>
            <a:r>
              <a:rPr lang="en-US" altLang="en-US" sz="2800" b="1" dirty="0">
                <a:solidFill>
                  <a:srgbClr val="660E7A"/>
                </a:solidFill>
                <a:latin typeface="Courier New" panose="02070309020205020404" pitchFamily="49" charset="0"/>
                <a:cs typeface="Courier New" panose="02070309020205020404" pitchFamily="49" charset="0"/>
              </a:rPr>
              <a:t> </a:t>
            </a:r>
            <a:r>
              <a:rPr lang="en-US" altLang="en-US" sz="2800" dirty="0">
                <a:solidFill>
                  <a:srgbClr val="000000"/>
                </a:solidFill>
                <a:latin typeface="Courier New" panose="02070309020205020404" pitchFamily="49" charset="0"/>
                <a:cs typeface="Courier New" panose="02070309020205020404" pitchFamily="49" charset="0"/>
              </a:rPr>
              <a:t>= reader;</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dirty="0">
                <a:solidFill>
                  <a:srgbClr val="000080"/>
                </a:solidFill>
                <a:latin typeface="Courier New" panose="02070309020205020404" pitchFamily="49" charset="0"/>
                <a:cs typeface="Courier New" panose="02070309020205020404" pitchFamily="49" charset="0"/>
              </a:rPr>
              <a:t>public </a:t>
            </a:r>
            <a:r>
              <a:rPr lang="en-US" altLang="en-US" sz="2800" dirty="0">
                <a:solidFill>
                  <a:srgbClr val="2C8C8C"/>
                </a:solidFill>
                <a:latin typeface="Courier New" panose="02070309020205020404" pitchFamily="49" charset="0"/>
                <a:cs typeface="Courier New" panose="02070309020205020404" pitchFamily="49" charset="0"/>
              </a:rPr>
              <a:t>String </a:t>
            </a:r>
            <a:r>
              <a:rPr lang="en-US" altLang="en-US" sz="2800" dirty="0">
                <a:solidFill>
                  <a:srgbClr val="000000"/>
                </a:solidFill>
                <a:latin typeface="Courier New" panose="02070309020205020404" pitchFamily="49" charset="0"/>
                <a:cs typeface="Courier New" panose="02070309020205020404" pitchFamily="49" charset="0"/>
              </a:rPr>
              <a:t>append(</a:t>
            </a:r>
            <a:r>
              <a:rPr lang="en-US" altLang="en-US" sz="2800" b="1" dirty="0">
                <a:solidFill>
                  <a:srgbClr val="000080"/>
                </a:solidFill>
                <a:latin typeface="Courier New" panose="02070309020205020404" pitchFamily="49" charset="0"/>
                <a:cs typeface="Courier New" panose="02070309020205020404" pitchFamily="49" charset="0"/>
              </a:rPr>
              <a:t>char </a:t>
            </a:r>
            <a:r>
              <a:rPr lang="en-US" altLang="en-US" sz="2800" dirty="0">
                <a:solidFill>
                  <a:srgbClr val="000000"/>
                </a:solidFill>
                <a:latin typeface="Courier New" panose="02070309020205020404" pitchFamily="49" charset="0"/>
                <a:cs typeface="Courier New" panose="02070309020205020404" pitchFamily="49" charset="0"/>
              </a:rPr>
              <a:t>argument)</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dirty="0">
                <a:solidFill>
                  <a:srgbClr val="000080"/>
                </a:solidFill>
                <a:latin typeface="Courier New" panose="02070309020205020404" pitchFamily="49" charset="0"/>
                <a:cs typeface="Courier New" panose="02070309020205020404" pitchFamily="49" charset="0"/>
              </a:rPr>
              <a:t>throws </a:t>
            </a:r>
            <a:r>
              <a:rPr lang="en-US" altLang="en-US" sz="2800" dirty="0" err="1">
                <a:solidFill>
                  <a:srgbClr val="2C8C8C"/>
                </a:solidFill>
                <a:latin typeface="Courier New" panose="02070309020205020404" pitchFamily="49" charset="0"/>
                <a:cs typeface="Courier New" panose="02070309020205020404" pitchFamily="49" charset="0"/>
              </a:rPr>
              <a:t>IOException</a:t>
            </a:r>
            <a:r>
              <a:rPr lang="en-US" altLang="en-US" sz="2800" dirty="0">
                <a:solidFill>
                  <a:srgbClr val="2C8C8C"/>
                </a:solidFill>
                <a:latin typeface="Courier New" panose="02070309020205020404" pitchFamily="49" charset="0"/>
                <a:cs typeface="Courier New" panose="02070309020205020404" pitchFamily="49" charset="0"/>
              </a:rPr>
              <a:t> </a:t>
            </a:r>
            <a:r>
              <a:rPr lang="en-US" altLang="en-US" sz="2800" dirty="0">
                <a:solidFill>
                  <a:srgbClr val="000000"/>
                </a:solidFill>
                <a:latin typeface="Courier New" panose="02070309020205020404" pitchFamily="49" charset="0"/>
                <a:cs typeface="Courier New" panose="02070309020205020404" pitchFamily="49" charset="0"/>
              </a:rPr>
              <a:t>{</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dirty="0">
                <a:solidFill>
                  <a:srgbClr val="000080"/>
                </a:solidFill>
                <a:latin typeface="Courier New" panose="02070309020205020404" pitchFamily="49" charset="0"/>
                <a:cs typeface="Courier New" panose="02070309020205020404" pitchFamily="49" charset="0"/>
              </a:rPr>
              <a:t>return  </a:t>
            </a:r>
            <a:r>
              <a:rPr lang="en-US" altLang="en-US" sz="2800" dirty="0">
                <a:solidFill>
                  <a:srgbClr val="000000"/>
                </a:solidFill>
                <a:latin typeface="Courier New" panose="02070309020205020404" pitchFamily="49" charset="0"/>
                <a:cs typeface="Courier New" panose="02070309020205020404" pitchFamily="49" charset="0"/>
              </a:rPr>
              <a:t>(</a:t>
            </a:r>
            <a:r>
              <a:rPr lang="en-US" altLang="en-US" sz="2800" b="1" dirty="0">
                <a:solidFill>
                  <a:srgbClr val="000080"/>
                </a:solidFill>
                <a:latin typeface="Courier New" panose="02070309020205020404" pitchFamily="49" charset="0"/>
                <a:cs typeface="Courier New" panose="02070309020205020404" pitchFamily="49" charset="0"/>
              </a:rPr>
              <a:t>char</a:t>
            </a: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dirty="0" err="1">
                <a:solidFill>
                  <a:srgbClr val="000080"/>
                </a:solidFill>
                <a:latin typeface="Courier New" panose="02070309020205020404" pitchFamily="49" charset="0"/>
                <a:cs typeface="Courier New" panose="02070309020205020404" pitchFamily="49" charset="0"/>
              </a:rPr>
              <a:t>this</a:t>
            </a:r>
            <a:r>
              <a:rPr lang="en-US" altLang="en-US" sz="2800" dirty="0" err="1">
                <a:solidFill>
                  <a:srgbClr val="000000"/>
                </a:solidFill>
                <a:latin typeface="Courier New" panose="02070309020205020404" pitchFamily="49" charset="0"/>
                <a:cs typeface="Courier New" panose="02070309020205020404" pitchFamily="49" charset="0"/>
              </a:rPr>
              <a:t>.</a:t>
            </a:r>
            <a:r>
              <a:rPr lang="en-US" altLang="en-US" sz="2800" b="1" dirty="0" err="1">
                <a:solidFill>
                  <a:srgbClr val="660E7A"/>
                </a:solidFill>
                <a:latin typeface="Courier New" panose="02070309020205020404" pitchFamily="49" charset="0"/>
                <a:cs typeface="Courier New" panose="02070309020205020404" pitchFamily="49" charset="0"/>
              </a:rPr>
              <a:t>reader</a:t>
            </a:r>
            <a:r>
              <a:rPr lang="en-US" altLang="en-US" sz="2800" dirty="0" err="1">
                <a:solidFill>
                  <a:srgbClr val="000000"/>
                </a:solidFill>
                <a:latin typeface="Courier New" panose="02070309020205020404" pitchFamily="49" charset="0"/>
                <a:cs typeface="Courier New" panose="02070309020205020404" pitchFamily="49" charset="0"/>
              </a:rPr>
              <a:t>.read</a:t>
            </a:r>
            <a:r>
              <a:rPr lang="en-US" altLang="en-US" sz="2800" dirty="0">
                <a:solidFill>
                  <a:srgbClr val="000000"/>
                </a:solidFill>
                <a:latin typeface="Courier New" panose="02070309020205020404" pitchFamily="49" charset="0"/>
                <a:cs typeface="Courier New" panose="02070309020205020404" pitchFamily="49" charset="0"/>
              </a:rPr>
              <a:t>() + </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dirty="0" err="1">
                <a:solidFill>
                  <a:srgbClr val="2C8C8C"/>
                </a:solidFill>
                <a:latin typeface="Courier New" panose="02070309020205020404" pitchFamily="49" charset="0"/>
                <a:cs typeface="Courier New" panose="02070309020205020404" pitchFamily="49" charset="0"/>
              </a:rPr>
              <a:t>Character</a:t>
            </a:r>
            <a:r>
              <a:rPr lang="en-US" altLang="en-US" sz="2800" dirty="0" err="1">
                <a:solidFill>
                  <a:srgbClr val="000000"/>
                </a:solidFill>
                <a:latin typeface="Courier New" panose="02070309020205020404" pitchFamily="49" charset="0"/>
                <a:cs typeface="Courier New" panose="02070309020205020404" pitchFamily="49" charset="0"/>
              </a:rPr>
              <a:t>.</a:t>
            </a:r>
            <a:r>
              <a:rPr lang="en-US" altLang="en-US" sz="2800" i="1" dirty="0" err="1">
                <a:solidFill>
                  <a:srgbClr val="000000"/>
                </a:solidFill>
                <a:latin typeface="Courier New" panose="02070309020205020404" pitchFamily="49" charset="0"/>
                <a:cs typeface="Courier New" panose="02070309020205020404" pitchFamily="49" charset="0"/>
              </a:rPr>
              <a:t>toString</a:t>
            </a:r>
            <a:r>
              <a:rPr lang="en-US" altLang="en-US" sz="2800" dirty="0">
                <a:solidFill>
                  <a:srgbClr val="000000"/>
                </a:solidFill>
                <a:latin typeface="Courier New" panose="02070309020205020404" pitchFamily="49" charset="0"/>
                <a:cs typeface="Courier New" panose="02070309020205020404" pitchFamily="49" charset="0"/>
              </a:rPr>
              <a:t>(argument);</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a:t>
            </a:r>
            <a:br>
              <a:rPr lang="en-US" altLang="en-US" sz="2800" dirty="0">
                <a:solidFill>
                  <a:srgbClr val="000000"/>
                </a:solidFill>
                <a:latin typeface="Courier New" panose="02070309020205020404" pitchFamily="49" charset="0"/>
                <a:cs typeface="Courier New" panose="02070309020205020404" pitchFamily="49" charset="0"/>
              </a:rPr>
            </a:br>
            <a:endParaRPr lang="en-US" altLang="en-US" sz="6000" dirty="0">
              <a:latin typeface="Arial" panose="020B0604020202020204" pitchFamily="34" charset="0"/>
            </a:endParaRPr>
          </a:p>
          <a:p>
            <a:endParaRPr lang="en-GB" sz="2800" dirty="0"/>
          </a:p>
        </p:txBody>
      </p:sp>
    </p:spTree>
    <p:extLst>
      <p:ext uri="{BB962C8B-B14F-4D97-AF65-F5344CB8AC3E}">
        <p14:creationId xmlns:p14="http://schemas.microsoft.com/office/powerpoint/2010/main" val="38356784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34</a:t>
            </a:fld>
            <a:endParaRPr lang="en-US" dirty="0"/>
          </a:p>
        </p:txBody>
      </p:sp>
      <p:sp>
        <p:nvSpPr>
          <p:cNvPr id="4" name="Title 3"/>
          <p:cNvSpPr>
            <a:spLocks noGrp="1"/>
          </p:cNvSpPr>
          <p:nvPr>
            <p:ph type="title"/>
          </p:nvPr>
        </p:nvSpPr>
        <p:spPr/>
        <p:txBody>
          <a:bodyPr/>
          <a:lstStyle/>
          <a:p>
            <a:r>
              <a:rPr lang="en-US" dirty="0"/>
              <a:t>Example (4)</a:t>
            </a:r>
          </a:p>
        </p:txBody>
      </p:sp>
      <p:grpSp>
        <p:nvGrpSpPr>
          <p:cNvPr id="22" name="Group 21"/>
          <p:cNvGrpSpPr/>
          <p:nvPr/>
        </p:nvGrpSpPr>
        <p:grpSpPr>
          <a:xfrm>
            <a:off x="188815" y="2743200"/>
            <a:ext cx="11804695" cy="2286000"/>
            <a:chOff x="190415" y="3085450"/>
            <a:chExt cx="11804695" cy="1979757"/>
          </a:xfrm>
          <a:noFill/>
        </p:grpSpPr>
        <p:sp>
          <p:nvSpPr>
            <p:cNvPr id="23" name="Rectangle 22"/>
            <p:cNvSpPr/>
            <p:nvPr/>
          </p:nvSpPr>
          <p:spPr>
            <a:xfrm>
              <a:off x="190415" y="3085450"/>
              <a:ext cx="11804695" cy="1979757"/>
            </a:xfrm>
            <a:prstGeom prst="rect">
              <a:avLst/>
            </a:prstGeom>
            <a:grpFill/>
            <a:ln>
              <a:noFill/>
            </a:ln>
            <a:effectLst>
              <a:innerShdw blurRad="5080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1003104" y="3239199"/>
              <a:ext cx="10349108" cy="605574"/>
            </a:xfrm>
            <a:prstGeom prst="rect">
              <a:avLst/>
            </a:prstGeom>
            <a:grpFill/>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grpSp>
      <p:sp>
        <p:nvSpPr>
          <p:cNvPr id="25" name="Rectangle 24"/>
          <p:cNvSpPr/>
          <p:nvPr/>
        </p:nvSpPr>
        <p:spPr>
          <a:xfrm>
            <a:off x="223762" y="990601"/>
            <a:ext cx="11734800" cy="5410200"/>
          </a:xfrm>
          <a:prstGeom prst="rect">
            <a:avLst/>
          </a:prstGeom>
          <a:solidFill>
            <a:schemeClr val="tx1"/>
          </a:solidFill>
          <a:ln>
            <a:noFill/>
          </a:ln>
          <a:effectLst>
            <a:innerShdw blurRad="12700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defTabSz="914400" eaLnBrk="0" fontAlgn="base" hangingPunct="0">
              <a:spcBef>
                <a:spcPct val="0"/>
              </a:spcBef>
              <a:spcAft>
                <a:spcPct val="0"/>
              </a:spcAft>
            </a:pPr>
            <a:endParaRPr lang="en-US" altLang="en-US" sz="6600" dirty="0">
              <a:solidFill>
                <a:schemeClr val="tx1"/>
              </a:solidFill>
              <a:latin typeface="Arial" panose="020B0604020202020204" pitchFamily="34" charset="0"/>
            </a:endParaRPr>
          </a:p>
        </p:txBody>
      </p:sp>
      <p:sp>
        <p:nvSpPr>
          <p:cNvPr id="28" name="Rectangle 27"/>
          <p:cNvSpPr/>
          <p:nvPr/>
        </p:nvSpPr>
        <p:spPr>
          <a:xfrm>
            <a:off x="1029179" y="3073132"/>
            <a:ext cx="10349108" cy="699249"/>
          </a:xfrm>
          <a:prstGeom prst="rect">
            <a:avLst/>
          </a:prstGeom>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sp>
        <p:nvSpPr>
          <p:cNvPr id="6" name="TextBox 5"/>
          <p:cNvSpPr txBox="1"/>
          <p:nvPr/>
        </p:nvSpPr>
        <p:spPr>
          <a:xfrm>
            <a:off x="430461" y="1071801"/>
            <a:ext cx="11787256" cy="5786199"/>
          </a:xfrm>
          <a:prstGeom prst="rect">
            <a:avLst/>
          </a:prstGeom>
          <a:noFill/>
        </p:spPr>
        <p:txBody>
          <a:bodyPr wrap="square" rtlCol="0">
            <a:spAutoFit/>
          </a:bodyPr>
          <a:lstStyle/>
          <a:p>
            <a:r>
              <a:rPr lang="en-US" altLang="en-US" sz="2600" dirty="0">
                <a:solidFill>
                  <a:srgbClr val="808000"/>
                </a:solidFill>
                <a:latin typeface="Courier New" panose="02070309020205020404" pitchFamily="49" charset="0"/>
                <a:cs typeface="Courier New" panose="02070309020205020404" pitchFamily="49" charset="0"/>
              </a:rPr>
              <a:t>@Mock</a:t>
            </a:r>
            <a:br>
              <a:rPr lang="en-US" altLang="en-US" sz="2600" dirty="0">
                <a:solidFill>
                  <a:srgbClr val="808000"/>
                </a:solidFill>
                <a:latin typeface="Courier New" panose="02070309020205020404" pitchFamily="49" charset="0"/>
                <a:cs typeface="Courier New" panose="02070309020205020404" pitchFamily="49" charset="0"/>
              </a:rPr>
            </a:br>
            <a:r>
              <a:rPr lang="en-US" altLang="en-US" sz="2600" b="1" dirty="0">
                <a:solidFill>
                  <a:srgbClr val="000080"/>
                </a:solidFill>
                <a:latin typeface="Courier New" panose="02070309020205020404" pitchFamily="49" charset="0"/>
                <a:cs typeface="Courier New" panose="02070309020205020404" pitchFamily="49" charset="0"/>
              </a:rPr>
              <a:t>private </a:t>
            </a:r>
            <a:r>
              <a:rPr lang="en-US" altLang="en-US" sz="2600" dirty="0">
                <a:solidFill>
                  <a:srgbClr val="2C8C8C"/>
                </a:solidFill>
                <a:latin typeface="Courier New" panose="02070309020205020404" pitchFamily="49" charset="0"/>
                <a:cs typeface="Courier New" panose="02070309020205020404" pitchFamily="49" charset="0"/>
              </a:rPr>
              <a:t>Reader </a:t>
            </a:r>
            <a:r>
              <a:rPr lang="en-US" altLang="en-US" sz="2600" b="1" dirty="0" err="1">
                <a:solidFill>
                  <a:srgbClr val="660E7A"/>
                </a:solidFill>
                <a:latin typeface="Courier New" panose="02070309020205020404" pitchFamily="49" charset="0"/>
                <a:cs typeface="Courier New" panose="02070309020205020404" pitchFamily="49" charset="0"/>
              </a:rPr>
              <a:t>readerMock</a:t>
            </a:r>
            <a:r>
              <a:rPr lang="en-US" altLang="en-US" sz="2600" dirty="0">
                <a:solidFill>
                  <a:srgbClr val="000000"/>
                </a:solidFill>
                <a:latin typeface="Courier New" panose="02070309020205020404" pitchFamily="49" charset="0"/>
                <a:cs typeface="Courier New" panose="02070309020205020404" pitchFamily="49" charset="0"/>
              </a:rPr>
              <a:t>;</a:t>
            </a:r>
            <a:br>
              <a:rPr lang="en-US" altLang="en-US" sz="2600" dirty="0">
                <a:solidFill>
                  <a:srgbClr val="000000"/>
                </a:solidFill>
                <a:latin typeface="Courier New" panose="02070309020205020404" pitchFamily="49" charset="0"/>
                <a:cs typeface="Courier New" panose="02070309020205020404" pitchFamily="49" charset="0"/>
              </a:rPr>
            </a:br>
            <a:r>
              <a:rPr lang="en-US" altLang="en-US" sz="2600" dirty="0">
                <a:solidFill>
                  <a:srgbClr val="808000"/>
                </a:solidFill>
                <a:latin typeface="Courier New" panose="02070309020205020404" pitchFamily="49" charset="0"/>
                <a:cs typeface="Courier New" panose="02070309020205020404" pitchFamily="49" charset="0"/>
              </a:rPr>
              <a:t>@Test</a:t>
            </a:r>
            <a:br>
              <a:rPr lang="en-US" altLang="en-US" sz="2600" dirty="0">
                <a:solidFill>
                  <a:srgbClr val="808000"/>
                </a:solidFill>
                <a:latin typeface="Courier New" panose="02070309020205020404" pitchFamily="49" charset="0"/>
                <a:cs typeface="Courier New" panose="02070309020205020404" pitchFamily="49" charset="0"/>
              </a:rPr>
            </a:br>
            <a:r>
              <a:rPr lang="en-US" altLang="en-US" sz="2600" b="1" dirty="0">
                <a:solidFill>
                  <a:srgbClr val="000080"/>
                </a:solidFill>
                <a:latin typeface="Courier New" panose="02070309020205020404" pitchFamily="49" charset="0"/>
                <a:cs typeface="Courier New" panose="02070309020205020404" pitchFamily="49" charset="0"/>
              </a:rPr>
              <a:t>public void </a:t>
            </a:r>
            <a:r>
              <a:rPr lang="en-US" altLang="en-US" sz="2600" dirty="0" err="1">
                <a:solidFill>
                  <a:srgbClr val="000000"/>
                </a:solidFill>
                <a:latin typeface="Courier New" panose="02070309020205020404" pitchFamily="49" charset="0"/>
                <a:cs typeface="Courier New" panose="02070309020205020404" pitchFamily="49" charset="0"/>
              </a:rPr>
              <a:t>testAppendShouldPass</a:t>
            </a:r>
            <a:r>
              <a:rPr lang="en-US" altLang="en-US" sz="2600" dirty="0">
                <a:solidFill>
                  <a:srgbClr val="000000"/>
                </a:solidFill>
                <a:latin typeface="Courier New" panose="02070309020205020404" pitchFamily="49" charset="0"/>
                <a:cs typeface="Courier New" panose="02070309020205020404" pitchFamily="49" charset="0"/>
              </a:rPr>
              <a:t>() </a:t>
            </a:r>
            <a:r>
              <a:rPr lang="en-US" altLang="en-US" sz="2600" b="1" dirty="0">
                <a:solidFill>
                  <a:srgbClr val="000080"/>
                </a:solidFill>
                <a:latin typeface="Courier New" panose="02070309020205020404" pitchFamily="49" charset="0"/>
                <a:cs typeface="Courier New" panose="02070309020205020404" pitchFamily="49" charset="0"/>
              </a:rPr>
              <a:t>throws </a:t>
            </a:r>
            <a:r>
              <a:rPr lang="en-US" altLang="en-US" sz="2600" dirty="0" err="1">
                <a:solidFill>
                  <a:srgbClr val="2C8C8C"/>
                </a:solidFill>
                <a:latin typeface="Courier New" panose="02070309020205020404" pitchFamily="49" charset="0"/>
                <a:cs typeface="Courier New" panose="02070309020205020404" pitchFamily="49" charset="0"/>
              </a:rPr>
              <a:t>IOException</a:t>
            </a:r>
            <a:r>
              <a:rPr lang="en-US" altLang="en-US" sz="2600" dirty="0">
                <a:solidFill>
                  <a:srgbClr val="2C8C8C"/>
                </a:solidFill>
                <a:latin typeface="Courier New" panose="02070309020205020404" pitchFamily="49" charset="0"/>
                <a:cs typeface="Courier New" panose="02070309020205020404" pitchFamily="49" charset="0"/>
              </a:rPr>
              <a:t> </a:t>
            </a:r>
            <a:r>
              <a:rPr lang="en-US" altLang="en-US" sz="2600" dirty="0">
                <a:solidFill>
                  <a:srgbClr val="000000"/>
                </a:solidFill>
                <a:latin typeface="Courier New" panose="02070309020205020404" pitchFamily="49" charset="0"/>
                <a:cs typeface="Courier New" panose="02070309020205020404" pitchFamily="49" charset="0"/>
              </a:rPr>
              <a:t>{</a:t>
            </a:r>
            <a:br>
              <a:rPr lang="en-US" altLang="en-US" sz="2600" dirty="0">
                <a:solidFill>
                  <a:srgbClr val="000000"/>
                </a:solidFill>
                <a:latin typeface="Courier New" panose="02070309020205020404" pitchFamily="49" charset="0"/>
                <a:cs typeface="Courier New" panose="02070309020205020404" pitchFamily="49" charset="0"/>
              </a:rPr>
            </a:br>
            <a:r>
              <a:rPr lang="en-US" altLang="en-US" sz="2600" dirty="0">
                <a:solidFill>
                  <a:srgbClr val="000000"/>
                </a:solidFill>
                <a:latin typeface="Courier New" panose="02070309020205020404" pitchFamily="49" charset="0"/>
                <a:cs typeface="Courier New" panose="02070309020205020404" pitchFamily="49" charset="0"/>
              </a:rPr>
              <a:t>    </a:t>
            </a:r>
            <a:r>
              <a:rPr lang="en-US" altLang="en-US" sz="2600" i="1" dirty="0">
                <a:solidFill>
                  <a:srgbClr val="008200"/>
                </a:solidFill>
                <a:latin typeface="Courier New" panose="02070309020205020404" pitchFamily="49" charset="0"/>
                <a:cs typeface="Courier New" panose="02070309020205020404" pitchFamily="49" charset="0"/>
              </a:rPr>
              <a:t>// Arrange</a:t>
            </a:r>
            <a:br>
              <a:rPr lang="en-US" altLang="en-US" sz="2600" i="1" dirty="0">
                <a:solidFill>
                  <a:srgbClr val="008200"/>
                </a:solidFill>
                <a:latin typeface="Courier New" panose="02070309020205020404" pitchFamily="49" charset="0"/>
                <a:cs typeface="Courier New" panose="02070309020205020404" pitchFamily="49" charset="0"/>
              </a:rPr>
            </a:br>
            <a:r>
              <a:rPr lang="en-US" altLang="en-US" sz="2600" i="1" dirty="0">
                <a:solidFill>
                  <a:srgbClr val="008200"/>
                </a:solidFill>
                <a:latin typeface="Courier New" panose="02070309020205020404" pitchFamily="49" charset="0"/>
                <a:cs typeface="Courier New" panose="02070309020205020404" pitchFamily="49" charset="0"/>
              </a:rPr>
              <a:t>    </a:t>
            </a:r>
            <a:r>
              <a:rPr lang="en-US" altLang="en-US" sz="2600" dirty="0" err="1">
                <a:solidFill>
                  <a:srgbClr val="2C8C8C"/>
                </a:solidFill>
                <a:latin typeface="Courier New" panose="02070309020205020404" pitchFamily="49" charset="0"/>
                <a:cs typeface="Courier New" panose="02070309020205020404" pitchFamily="49" charset="0"/>
              </a:rPr>
              <a:t>Mockito</a:t>
            </a:r>
            <a:r>
              <a:rPr lang="en-US" altLang="en-US" sz="2600" dirty="0" err="1">
                <a:solidFill>
                  <a:srgbClr val="000000"/>
                </a:solidFill>
                <a:latin typeface="Courier New" panose="02070309020205020404" pitchFamily="49" charset="0"/>
                <a:cs typeface="Courier New" panose="02070309020205020404" pitchFamily="49" charset="0"/>
              </a:rPr>
              <a:t>.</a:t>
            </a:r>
            <a:r>
              <a:rPr lang="en-US" altLang="en-US" sz="2600" i="1" dirty="0" err="1">
                <a:solidFill>
                  <a:srgbClr val="000000"/>
                </a:solidFill>
                <a:latin typeface="Courier New" panose="02070309020205020404" pitchFamily="49" charset="0"/>
                <a:cs typeface="Courier New" panose="02070309020205020404" pitchFamily="49" charset="0"/>
              </a:rPr>
              <a:t>when</a:t>
            </a:r>
            <a:r>
              <a:rPr lang="en-US" altLang="en-US" sz="2600" dirty="0">
                <a:solidFill>
                  <a:srgbClr val="000000"/>
                </a:solidFill>
                <a:latin typeface="Courier New" panose="02070309020205020404" pitchFamily="49" charset="0"/>
                <a:cs typeface="Courier New" panose="02070309020205020404" pitchFamily="49" charset="0"/>
              </a:rPr>
              <a:t>(</a:t>
            </a:r>
            <a:r>
              <a:rPr lang="en-US" altLang="en-US" sz="2800" b="1" dirty="0" err="1">
                <a:solidFill>
                  <a:srgbClr val="000080"/>
                </a:solidFill>
                <a:latin typeface="Courier New" panose="02070309020205020404" pitchFamily="49" charset="0"/>
                <a:cs typeface="Courier New" panose="02070309020205020404" pitchFamily="49" charset="0"/>
              </a:rPr>
              <a:t>this</a:t>
            </a:r>
            <a:r>
              <a:rPr lang="en-US" altLang="en-US" sz="2800" dirty="0" err="1">
                <a:solidFill>
                  <a:srgbClr val="000000"/>
                </a:solidFill>
                <a:latin typeface="Courier New" panose="02070309020205020404" pitchFamily="49" charset="0"/>
                <a:cs typeface="Courier New" panose="02070309020205020404" pitchFamily="49" charset="0"/>
              </a:rPr>
              <a:t>.</a:t>
            </a:r>
            <a:r>
              <a:rPr lang="en-US" altLang="en-US" sz="2600" b="1" dirty="0" err="1">
                <a:solidFill>
                  <a:srgbClr val="660E7A"/>
                </a:solidFill>
                <a:latin typeface="Courier New" panose="02070309020205020404" pitchFamily="49" charset="0"/>
                <a:cs typeface="Courier New" panose="02070309020205020404" pitchFamily="49" charset="0"/>
              </a:rPr>
              <a:t>readerMock</a:t>
            </a:r>
            <a:r>
              <a:rPr lang="en-US" altLang="en-US" sz="2600" dirty="0" err="1">
                <a:solidFill>
                  <a:srgbClr val="000000"/>
                </a:solidFill>
                <a:latin typeface="Courier New" panose="02070309020205020404" pitchFamily="49" charset="0"/>
                <a:cs typeface="Courier New" panose="02070309020205020404" pitchFamily="49" charset="0"/>
              </a:rPr>
              <a:t>.read</a:t>
            </a:r>
            <a:r>
              <a:rPr lang="en-US" altLang="en-US" sz="2600" dirty="0">
                <a:solidFill>
                  <a:srgbClr val="000000"/>
                </a:solidFill>
                <a:latin typeface="Courier New" panose="02070309020205020404" pitchFamily="49" charset="0"/>
                <a:cs typeface="Courier New" panose="02070309020205020404" pitchFamily="49" charset="0"/>
              </a:rPr>
              <a:t>()).</a:t>
            </a:r>
            <a:r>
              <a:rPr lang="en-US" altLang="en-US" sz="2600" dirty="0" err="1">
                <a:solidFill>
                  <a:srgbClr val="000000"/>
                </a:solidFill>
                <a:latin typeface="Courier New" panose="02070309020205020404" pitchFamily="49" charset="0"/>
                <a:cs typeface="Courier New" panose="02070309020205020404" pitchFamily="49" charset="0"/>
              </a:rPr>
              <a:t>thenReturn</a:t>
            </a:r>
            <a:r>
              <a:rPr lang="en-US" altLang="en-US" sz="2600" dirty="0">
                <a:solidFill>
                  <a:srgbClr val="000000"/>
                </a:solidFill>
                <a:latin typeface="Courier New" panose="02070309020205020404" pitchFamily="49" charset="0"/>
                <a:cs typeface="Courier New" panose="02070309020205020404" pitchFamily="49" charset="0"/>
              </a:rPr>
              <a:t>(</a:t>
            </a:r>
            <a:r>
              <a:rPr lang="en-US" altLang="en-US" sz="2600" dirty="0">
                <a:solidFill>
                  <a:srgbClr val="0000FF"/>
                </a:solidFill>
                <a:latin typeface="Courier New" panose="02070309020205020404" pitchFamily="49" charset="0"/>
                <a:cs typeface="Courier New" panose="02070309020205020404" pitchFamily="49" charset="0"/>
              </a:rPr>
              <a:t>65</a:t>
            </a:r>
            <a:r>
              <a:rPr lang="en-US" altLang="en-US" sz="2600" dirty="0">
                <a:solidFill>
                  <a:srgbClr val="000000"/>
                </a:solidFill>
                <a:latin typeface="Courier New" panose="02070309020205020404" pitchFamily="49" charset="0"/>
                <a:cs typeface="Courier New" panose="02070309020205020404" pitchFamily="49" charset="0"/>
              </a:rPr>
              <a:t>);</a:t>
            </a:r>
            <a:br>
              <a:rPr lang="en-US" altLang="en-US" sz="2600" dirty="0">
                <a:solidFill>
                  <a:srgbClr val="000000"/>
                </a:solidFill>
                <a:latin typeface="Courier New" panose="02070309020205020404" pitchFamily="49" charset="0"/>
                <a:cs typeface="Courier New" panose="02070309020205020404" pitchFamily="49" charset="0"/>
              </a:rPr>
            </a:br>
            <a:r>
              <a:rPr lang="en-US" altLang="en-US" sz="2600" dirty="0">
                <a:solidFill>
                  <a:srgbClr val="000000"/>
                </a:solidFill>
                <a:latin typeface="Courier New" panose="02070309020205020404" pitchFamily="49" charset="0"/>
                <a:cs typeface="Courier New" panose="02070309020205020404" pitchFamily="49" charset="0"/>
              </a:rPr>
              <a:t>    </a:t>
            </a:r>
            <a:r>
              <a:rPr lang="en-US" altLang="en-US" sz="2600" dirty="0" err="1">
                <a:solidFill>
                  <a:srgbClr val="2C8C8C"/>
                </a:solidFill>
                <a:latin typeface="Courier New" panose="02070309020205020404" pitchFamily="49" charset="0"/>
                <a:cs typeface="Courier New" panose="02070309020205020404" pitchFamily="49" charset="0"/>
              </a:rPr>
              <a:t>CharAppend</a:t>
            </a:r>
            <a:r>
              <a:rPr lang="en-US" altLang="en-US" sz="2600" dirty="0">
                <a:solidFill>
                  <a:srgbClr val="2C8C8C"/>
                </a:solidFill>
                <a:latin typeface="Courier New" panose="02070309020205020404" pitchFamily="49" charset="0"/>
                <a:cs typeface="Courier New" panose="02070309020205020404" pitchFamily="49" charset="0"/>
              </a:rPr>
              <a:t> </a:t>
            </a:r>
            <a:r>
              <a:rPr lang="en-US" altLang="en-US" sz="2600" dirty="0" err="1">
                <a:solidFill>
                  <a:srgbClr val="000000"/>
                </a:solidFill>
                <a:latin typeface="Courier New" panose="02070309020205020404" pitchFamily="49" charset="0"/>
                <a:cs typeface="Courier New" panose="02070309020205020404" pitchFamily="49" charset="0"/>
              </a:rPr>
              <a:t>charApp</a:t>
            </a:r>
            <a:r>
              <a:rPr lang="en-US" altLang="en-US" sz="2600" dirty="0">
                <a:solidFill>
                  <a:srgbClr val="000000"/>
                </a:solidFill>
                <a:latin typeface="Courier New" panose="02070309020205020404" pitchFamily="49" charset="0"/>
                <a:cs typeface="Courier New" panose="02070309020205020404" pitchFamily="49" charset="0"/>
              </a:rPr>
              <a:t> = </a:t>
            </a:r>
            <a:r>
              <a:rPr lang="en-US" altLang="en-US" sz="2600" b="1" dirty="0">
                <a:solidFill>
                  <a:srgbClr val="000080"/>
                </a:solidFill>
                <a:latin typeface="Courier New" panose="02070309020205020404" pitchFamily="49" charset="0"/>
                <a:cs typeface="Courier New" panose="02070309020205020404" pitchFamily="49" charset="0"/>
              </a:rPr>
              <a:t>new </a:t>
            </a:r>
            <a:r>
              <a:rPr lang="en-US" altLang="en-US" sz="2600" dirty="0" err="1">
                <a:solidFill>
                  <a:srgbClr val="2C8C8C"/>
                </a:solidFill>
                <a:latin typeface="Courier New" panose="02070309020205020404" pitchFamily="49" charset="0"/>
                <a:cs typeface="Courier New" panose="02070309020205020404" pitchFamily="49" charset="0"/>
              </a:rPr>
              <a:t>CharAppend</a:t>
            </a:r>
            <a:r>
              <a:rPr lang="en-US" altLang="en-US" sz="2600" dirty="0">
                <a:solidFill>
                  <a:srgbClr val="000000"/>
                </a:solidFill>
                <a:latin typeface="Courier New" panose="02070309020205020404" pitchFamily="49" charset="0"/>
                <a:cs typeface="Courier New" panose="02070309020205020404" pitchFamily="49" charset="0"/>
              </a:rPr>
              <a:t>(</a:t>
            </a:r>
            <a:r>
              <a:rPr lang="en-US" altLang="en-US" sz="2800" b="1" dirty="0" err="1">
                <a:solidFill>
                  <a:srgbClr val="000080"/>
                </a:solidFill>
                <a:latin typeface="Courier New" panose="02070309020205020404" pitchFamily="49" charset="0"/>
                <a:cs typeface="Courier New" panose="02070309020205020404" pitchFamily="49" charset="0"/>
              </a:rPr>
              <a:t>this</a:t>
            </a:r>
            <a:r>
              <a:rPr lang="en-US" altLang="en-US" sz="2800" dirty="0" err="1">
                <a:solidFill>
                  <a:srgbClr val="000000"/>
                </a:solidFill>
                <a:latin typeface="Courier New" panose="02070309020205020404" pitchFamily="49" charset="0"/>
                <a:cs typeface="Courier New" panose="02070309020205020404" pitchFamily="49" charset="0"/>
              </a:rPr>
              <a:t>.</a:t>
            </a:r>
            <a:r>
              <a:rPr lang="en-US" altLang="en-US" sz="2600" b="1" dirty="0" err="1">
                <a:solidFill>
                  <a:srgbClr val="660E7A"/>
                </a:solidFill>
                <a:latin typeface="Courier New" panose="02070309020205020404" pitchFamily="49" charset="0"/>
                <a:cs typeface="Courier New" panose="02070309020205020404" pitchFamily="49" charset="0"/>
              </a:rPr>
              <a:t>readerMock</a:t>
            </a:r>
            <a:r>
              <a:rPr lang="en-US" altLang="en-US" sz="2600" dirty="0">
                <a:solidFill>
                  <a:srgbClr val="000000"/>
                </a:solidFill>
                <a:latin typeface="Courier New" panose="02070309020205020404" pitchFamily="49" charset="0"/>
                <a:cs typeface="Courier New" panose="02070309020205020404" pitchFamily="49" charset="0"/>
              </a:rPr>
              <a:t>);</a:t>
            </a:r>
            <a:br>
              <a:rPr lang="en-US" altLang="en-US" sz="2600" dirty="0">
                <a:solidFill>
                  <a:srgbClr val="000000"/>
                </a:solidFill>
                <a:latin typeface="Courier New" panose="02070309020205020404" pitchFamily="49" charset="0"/>
                <a:cs typeface="Courier New" panose="02070309020205020404" pitchFamily="49" charset="0"/>
              </a:rPr>
            </a:br>
            <a:r>
              <a:rPr lang="en-US" altLang="en-US" sz="2600" dirty="0">
                <a:solidFill>
                  <a:srgbClr val="000000"/>
                </a:solidFill>
                <a:latin typeface="Courier New" panose="02070309020205020404" pitchFamily="49" charset="0"/>
                <a:cs typeface="Courier New" panose="02070309020205020404" pitchFamily="49" charset="0"/>
              </a:rPr>
              <a:t>    </a:t>
            </a:r>
            <a:r>
              <a:rPr lang="en-US" altLang="en-US" sz="2600" dirty="0">
                <a:solidFill>
                  <a:srgbClr val="2C8C8C"/>
                </a:solidFill>
                <a:latin typeface="Courier New" panose="02070309020205020404" pitchFamily="49" charset="0"/>
                <a:cs typeface="Courier New" panose="02070309020205020404" pitchFamily="49" charset="0"/>
              </a:rPr>
              <a:t>String </a:t>
            </a:r>
            <a:r>
              <a:rPr lang="en-US" altLang="en-US" sz="2600" dirty="0">
                <a:solidFill>
                  <a:srgbClr val="000000"/>
                </a:solidFill>
                <a:latin typeface="Courier New" panose="02070309020205020404" pitchFamily="49" charset="0"/>
                <a:cs typeface="Courier New" panose="02070309020205020404" pitchFamily="49" charset="0"/>
              </a:rPr>
              <a:t>expected = </a:t>
            </a:r>
            <a:r>
              <a:rPr lang="en-US" altLang="en-US" sz="2600" b="1" dirty="0">
                <a:solidFill>
                  <a:srgbClr val="008000"/>
                </a:solidFill>
                <a:latin typeface="Courier New" panose="02070309020205020404" pitchFamily="49" charset="0"/>
                <a:cs typeface="Courier New" panose="02070309020205020404" pitchFamily="49" charset="0"/>
              </a:rPr>
              <a:t>"AB"</a:t>
            </a:r>
            <a:r>
              <a:rPr lang="en-US" altLang="en-US" sz="2600" dirty="0">
                <a:solidFill>
                  <a:srgbClr val="000000"/>
                </a:solidFill>
                <a:latin typeface="Courier New" panose="02070309020205020404" pitchFamily="49" charset="0"/>
                <a:cs typeface="Courier New" panose="02070309020205020404" pitchFamily="49" charset="0"/>
              </a:rPr>
              <a:t>;</a:t>
            </a:r>
            <a:br>
              <a:rPr lang="en-US" altLang="en-US" sz="2600" dirty="0">
                <a:solidFill>
                  <a:srgbClr val="000000"/>
                </a:solidFill>
                <a:latin typeface="Courier New" panose="02070309020205020404" pitchFamily="49" charset="0"/>
                <a:cs typeface="Courier New" panose="02070309020205020404" pitchFamily="49" charset="0"/>
              </a:rPr>
            </a:br>
            <a:r>
              <a:rPr lang="en-US" altLang="en-US" sz="2600" dirty="0">
                <a:solidFill>
                  <a:srgbClr val="000000"/>
                </a:solidFill>
                <a:latin typeface="Courier New" panose="02070309020205020404" pitchFamily="49" charset="0"/>
                <a:cs typeface="Courier New" panose="02070309020205020404" pitchFamily="49" charset="0"/>
              </a:rPr>
              <a:t>    </a:t>
            </a:r>
            <a:r>
              <a:rPr lang="en-US" altLang="en-US" sz="2600" i="1" dirty="0">
                <a:solidFill>
                  <a:srgbClr val="008200"/>
                </a:solidFill>
                <a:latin typeface="Courier New" panose="02070309020205020404" pitchFamily="49" charset="0"/>
                <a:cs typeface="Courier New" panose="02070309020205020404" pitchFamily="49" charset="0"/>
              </a:rPr>
              <a:t>// Act</a:t>
            </a:r>
            <a:br>
              <a:rPr lang="en-US" altLang="en-US" sz="2600" i="1" dirty="0">
                <a:solidFill>
                  <a:srgbClr val="008200"/>
                </a:solidFill>
                <a:latin typeface="Courier New" panose="02070309020205020404" pitchFamily="49" charset="0"/>
                <a:cs typeface="Courier New" panose="02070309020205020404" pitchFamily="49" charset="0"/>
              </a:rPr>
            </a:br>
            <a:r>
              <a:rPr lang="en-US" altLang="en-US" sz="2600" i="1" dirty="0">
                <a:solidFill>
                  <a:srgbClr val="008200"/>
                </a:solidFill>
                <a:latin typeface="Courier New" panose="02070309020205020404" pitchFamily="49" charset="0"/>
                <a:cs typeface="Courier New" panose="02070309020205020404" pitchFamily="49" charset="0"/>
              </a:rPr>
              <a:t>    </a:t>
            </a:r>
            <a:r>
              <a:rPr lang="en-US" altLang="en-US" sz="2600" dirty="0">
                <a:solidFill>
                  <a:srgbClr val="2C8C8C"/>
                </a:solidFill>
                <a:latin typeface="Courier New" panose="02070309020205020404" pitchFamily="49" charset="0"/>
                <a:cs typeface="Courier New" panose="02070309020205020404" pitchFamily="49" charset="0"/>
              </a:rPr>
              <a:t>String </a:t>
            </a:r>
            <a:r>
              <a:rPr lang="en-US" altLang="en-US" sz="2600" dirty="0">
                <a:solidFill>
                  <a:srgbClr val="000000"/>
                </a:solidFill>
                <a:latin typeface="Courier New" panose="02070309020205020404" pitchFamily="49" charset="0"/>
                <a:cs typeface="Courier New" panose="02070309020205020404" pitchFamily="49" charset="0"/>
              </a:rPr>
              <a:t>actual = </a:t>
            </a:r>
            <a:r>
              <a:rPr lang="en-US" altLang="en-US" sz="2600" dirty="0" err="1">
                <a:solidFill>
                  <a:srgbClr val="000000"/>
                </a:solidFill>
                <a:latin typeface="Courier New" panose="02070309020205020404" pitchFamily="49" charset="0"/>
                <a:cs typeface="Courier New" panose="02070309020205020404" pitchFamily="49" charset="0"/>
              </a:rPr>
              <a:t>charApp.append</a:t>
            </a:r>
            <a:r>
              <a:rPr lang="en-US" altLang="en-US" sz="2600" dirty="0">
                <a:solidFill>
                  <a:srgbClr val="000000"/>
                </a:solidFill>
                <a:latin typeface="Courier New" panose="02070309020205020404" pitchFamily="49" charset="0"/>
                <a:cs typeface="Courier New" panose="02070309020205020404" pitchFamily="49" charset="0"/>
              </a:rPr>
              <a:t>(</a:t>
            </a:r>
            <a:r>
              <a:rPr lang="en-US" altLang="en-US" sz="2600" b="1" dirty="0">
                <a:solidFill>
                  <a:srgbClr val="008000"/>
                </a:solidFill>
                <a:latin typeface="Courier New" panose="02070309020205020404" pitchFamily="49" charset="0"/>
                <a:cs typeface="Courier New" panose="02070309020205020404" pitchFamily="49" charset="0"/>
              </a:rPr>
              <a:t>'B'</a:t>
            </a:r>
            <a:r>
              <a:rPr lang="en-US" altLang="en-US" sz="2600" dirty="0">
                <a:solidFill>
                  <a:srgbClr val="000000"/>
                </a:solidFill>
                <a:latin typeface="Courier New" panose="02070309020205020404" pitchFamily="49" charset="0"/>
                <a:cs typeface="Courier New" panose="02070309020205020404" pitchFamily="49" charset="0"/>
              </a:rPr>
              <a:t>);</a:t>
            </a:r>
            <a:br>
              <a:rPr lang="en-US" altLang="en-US" sz="2600" dirty="0">
                <a:solidFill>
                  <a:srgbClr val="000000"/>
                </a:solidFill>
                <a:latin typeface="Courier New" panose="02070309020205020404" pitchFamily="49" charset="0"/>
                <a:cs typeface="Courier New" panose="02070309020205020404" pitchFamily="49" charset="0"/>
              </a:rPr>
            </a:br>
            <a:r>
              <a:rPr lang="en-US" altLang="en-US" sz="2600" dirty="0">
                <a:solidFill>
                  <a:srgbClr val="000000"/>
                </a:solidFill>
                <a:latin typeface="Courier New" panose="02070309020205020404" pitchFamily="49" charset="0"/>
                <a:cs typeface="Courier New" panose="02070309020205020404" pitchFamily="49" charset="0"/>
              </a:rPr>
              <a:t>    </a:t>
            </a:r>
            <a:r>
              <a:rPr lang="en-US" altLang="en-US" sz="2600" i="1" dirty="0">
                <a:solidFill>
                  <a:srgbClr val="008200"/>
                </a:solidFill>
                <a:latin typeface="Courier New" panose="02070309020205020404" pitchFamily="49" charset="0"/>
                <a:cs typeface="Courier New" panose="02070309020205020404" pitchFamily="49" charset="0"/>
              </a:rPr>
              <a:t>// Assert</a:t>
            </a:r>
            <a:br>
              <a:rPr lang="en-US" altLang="en-US" sz="2600" i="1" dirty="0">
                <a:solidFill>
                  <a:srgbClr val="008200"/>
                </a:solidFill>
                <a:latin typeface="Courier New" panose="02070309020205020404" pitchFamily="49" charset="0"/>
                <a:cs typeface="Courier New" panose="02070309020205020404" pitchFamily="49" charset="0"/>
              </a:rPr>
            </a:br>
            <a:r>
              <a:rPr lang="en-US" altLang="en-US" sz="2600" i="1" dirty="0">
                <a:solidFill>
                  <a:srgbClr val="008200"/>
                </a:solidFill>
                <a:latin typeface="Courier New" panose="02070309020205020404" pitchFamily="49" charset="0"/>
                <a:cs typeface="Courier New" panose="02070309020205020404" pitchFamily="49" charset="0"/>
              </a:rPr>
              <a:t>    </a:t>
            </a:r>
            <a:r>
              <a:rPr lang="en-US" altLang="en-US" sz="2600" dirty="0" err="1">
                <a:solidFill>
                  <a:srgbClr val="2C8C8C"/>
                </a:solidFill>
                <a:latin typeface="Courier New" panose="02070309020205020404" pitchFamily="49" charset="0"/>
                <a:cs typeface="Courier New" panose="02070309020205020404" pitchFamily="49" charset="0"/>
              </a:rPr>
              <a:t>Assert</a:t>
            </a:r>
            <a:r>
              <a:rPr lang="en-US" altLang="en-US" sz="2600" dirty="0" err="1">
                <a:solidFill>
                  <a:srgbClr val="000000"/>
                </a:solidFill>
                <a:latin typeface="Courier New" panose="02070309020205020404" pitchFamily="49" charset="0"/>
                <a:cs typeface="Courier New" panose="02070309020205020404" pitchFamily="49" charset="0"/>
              </a:rPr>
              <a:t>.</a:t>
            </a:r>
            <a:r>
              <a:rPr lang="en-US" altLang="en-US" sz="2600" i="1" dirty="0" err="1">
                <a:solidFill>
                  <a:srgbClr val="000000"/>
                </a:solidFill>
                <a:latin typeface="Courier New" panose="02070309020205020404" pitchFamily="49" charset="0"/>
                <a:cs typeface="Courier New" panose="02070309020205020404" pitchFamily="49" charset="0"/>
              </a:rPr>
              <a:t>assertEquals</a:t>
            </a:r>
            <a:r>
              <a:rPr lang="en-US" altLang="en-US" sz="2600" dirty="0">
                <a:solidFill>
                  <a:srgbClr val="000000"/>
                </a:solidFill>
                <a:latin typeface="Courier New" panose="02070309020205020404" pitchFamily="49" charset="0"/>
                <a:cs typeface="Courier New" panose="02070309020205020404" pitchFamily="49" charset="0"/>
              </a:rPr>
              <a:t>(expected, actual);</a:t>
            </a:r>
            <a:br>
              <a:rPr lang="en-US" altLang="en-US" sz="2600" dirty="0">
                <a:solidFill>
                  <a:srgbClr val="000000"/>
                </a:solidFill>
                <a:latin typeface="Courier New" panose="02070309020205020404" pitchFamily="49" charset="0"/>
                <a:cs typeface="Courier New" panose="02070309020205020404" pitchFamily="49" charset="0"/>
              </a:rPr>
            </a:br>
            <a:r>
              <a:rPr lang="en-US" altLang="en-US" sz="2600" dirty="0">
                <a:solidFill>
                  <a:srgbClr val="000000"/>
                </a:solidFill>
                <a:latin typeface="Courier New" panose="02070309020205020404" pitchFamily="49" charset="0"/>
                <a:cs typeface="Courier New" panose="02070309020205020404" pitchFamily="49" charset="0"/>
              </a:rPr>
              <a:t>}</a:t>
            </a:r>
            <a:endParaRPr lang="en-US" altLang="en-US" sz="2600" dirty="0">
              <a:latin typeface="Arial" panose="020B0604020202020204" pitchFamily="34" charset="0"/>
            </a:endParaRPr>
          </a:p>
          <a:p>
            <a:endParaRPr lang="en-GB" sz="2800" dirty="0"/>
          </a:p>
        </p:txBody>
      </p:sp>
    </p:spTree>
    <p:extLst>
      <p:ext uri="{BB962C8B-B14F-4D97-AF65-F5344CB8AC3E}">
        <p14:creationId xmlns:p14="http://schemas.microsoft.com/office/powerpoint/2010/main" val="2732270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0"/>
            <a:ext cx="12188825" cy="6858000"/>
          </a:xfrm>
          <a:prstGeom prst="rect">
            <a:avLst/>
          </a:prstGeom>
          <a:blipFill dpi="0" rotWithShape="1">
            <a:blip r:embed="rId3" cstate="print">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 name="Slide Number Placeholder 2"/>
          <p:cNvSpPr>
            <a:spLocks noGrp="1"/>
          </p:cNvSpPr>
          <p:nvPr>
            <p:ph type="sldNum" sz="quarter" idx="4"/>
          </p:nvPr>
        </p:nvSpPr>
        <p:spPr/>
        <p:txBody>
          <a:bodyPr/>
          <a:lstStyle/>
          <a:p>
            <a:fld id="{C014DD1E-5D91-48A3-AD6D-45FBA980D106}" type="slidenum">
              <a:rPr lang="en-US" smtClean="0"/>
              <a:pPr/>
              <a:t>35</a:t>
            </a:fld>
            <a:endParaRPr lang="en-US" dirty="0"/>
          </a:p>
        </p:txBody>
      </p:sp>
      <p:sp>
        <p:nvSpPr>
          <p:cNvPr id="4" name="Rectangle 3"/>
          <p:cNvSpPr/>
          <p:nvPr/>
        </p:nvSpPr>
        <p:spPr>
          <a:xfrm>
            <a:off x="0" y="0"/>
            <a:ext cx="12188825" cy="6858000"/>
          </a:xfrm>
          <a:prstGeom prst="rect">
            <a:avLst/>
          </a:prstGeom>
          <a:solidFill>
            <a:srgbClr val="321300">
              <a:alpha val="19000"/>
            </a:srgbClr>
          </a:solidFill>
          <a:ln>
            <a:noFill/>
          </a:ln>
          <a:effectLst>
            <a:outerShdw blurRad="368300" dist="50800" dir="5400000" sx="1000" sy="1000" algn="ctr" rotWithShape="0">
              <a:srgbClr val="30130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pic>
        <p:nvPicPr>
          <p:cNvPr id="9" name="Picture 2" descr="D:\_WORK PROJECTS\Nakov\Presentation Slides Design\STORE\Software University Foundation Logo BG and ENG black WHITOUT background CMYK.png"/>
          <p:cNvPicPr>
            <a:picLocks noChangeAspect="1" noChangeArrowheads="1"/>
          </p:cNvPicPr>
          <p:nvPr/>
        </p:nvPicPr>
        <p:blipFill>
          <a:blip r:embed="rId4" cstate="print"/>
          <a:srcRect/>
          <a:stretch>
            <a:fillRect/>
          </a:stretch>
        </p:blipFill>
        <p:spPr bwMode="auto">
          <a:xfrm>
            <a:off x="9828212" y="228600"/>
            <a:ext cx="2175525" cy="762000"/>
          </a:xfrm>
          <a:prstGeom prst="rect">
            <a:avLst/>
          </a:prstGeom>
          <a:noFill/>
        </p:spPr>
      </p:pic>
      <p:sp>
        <p:nvSpPr>
          <p:cNvPr id="13" name="Rectangle 12"/>
          <p:cNvSpPr/>
          <p:nvPr/>
        </p:nvSpPr>
        <p:spPr>
          <a:xfrm>
            <a:off x="-7144" y="2552700"/>
            <a:ext cx="12203113" cy="17526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a:ln>
                  <a:solidFill>
                    <a:schemeClr val="bg1"/>
                  </a:solidFill>
                </a:ln>
                <a:effectLst>
                  <a:outerShdw blurRad="50800" dist="38100" algn="tr" rotWithShape="0">
                    <a:prstClr val="black">
                      <a:alpha val="40000"/>
                    </a:prstClr>
                  </a:outerShdw>
                </a:effectLst>
              </a:rPr>
              <a:t>Demo</a:t>
            </a:r>
            <a:endParaRPr lang="en-GB" sz="8000" b="1" dirty="0">
              <a:ln>
                <a:solidFill>
                  <a:schemeClr val="bg1"/>
                </a:solidFill>
              </a:ln>
            </a:endParaRPr>
          </a:p>
        </p:txBody>
      </p:sp>
    </p:spTree>
    <p:extLst>
      <p:ext uri="{BB962C8B-B14F-4D97-AF65-F5344CB8AC3E}">
        <p14:creationId xmlns:p14="http://schemas.microsoft.com/office/powerpoint/2010/main" val="281796418"/>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p:txBody>
          <a:bodyPr/>
          <a:lstStyle/>
          <a:p>
            <a:fld id="{C014DD1E-5D91-48A3-AD6D-45FBA980D106}" type="slidenum">
              <a:rPr lang="en-US" smtClean="0"/>
              <a:pPr/>
              <a:t>36</a:t>
            </a:fld>
            <a:endParaRPr lang="en-US" dirty="0"/>
          </a:p>
        </p:txBody>
      </p:sp>
      <p:sp>
        <p:nvSpPr>
          <p:cNvPr id="5" name="Content Placeholder 4"/>
          <p:cNvSpPr>
            <a:spLocks noGrp="1"/>
          </p:cNvSpPr>
          <p:nvPr>
            <p:ph idx="1"/>
          </p:nvPr>
        </p:nvSpPr>
        <p:spPr>
          <a:xfrm>
            <a:off x="190412" y="1151121"/>
            <a:ext cx="11804821" cy="5570355"/>
          </a:xfrm>
        </p:spPr>
        <p:txBody>
          <a:bodyPr>
            <a:noAutofit/>
          </a:bodyPr>
          <a:lstStyle/>
          <a:p>
            <a:pPr marL="514350" indent="-514350">
              <a:buFont typeface="+mj-lt"/>
              <a:buAutoNum type="arabicPeriod"/>
            </a:pPr>
            <a:r>
              <a:rPr lang="en-US" dirty="0"/>
              <a:t>Unit Testing</a:t>
            </a:r>
          </a:p>
          <a:p>
            <a:pPr marL="819096" lvl="1" indent="-514350">
              <a:buFont typeface="+mj-lt"/>
              <a:buAutoNum type="arabicPeriod"/>
            </a:pPr>
            <a:r>
              <a:rPr lang="en-US" dirty="0"/>
              <a:t>Code First</a:t>
            </a:r>
          </a:p>
          <a:p>
            <a:pPr marL="819096" lvl="1" indent="-514350">
              <a:buFont typeface="+mj-lt"/>
              <a:buAutoNum type="arabicPeriod"/>
            </a:pPr>
            <a:r>
              <a:rPr lang="en-US" dirty="0"/>
              <a:t>Test First </a:t>
            </a:r>
          </a:p>
          <a:p>
            <a:pPr marL="514350" indent="-514350">
              <a:buFont typeface="+mj-lt"/>
              <a:buAutoNum type="arabicPeriod"/>
            </a:pPr>
            <a:r>
              <a:rPr lang="en-US" dirty="0"/>
              <a:t>Mocking</a:t>
            </a:r>
          </a:p>
        </p:txBody>
      </p:sp>
      <p:sp>
        <p:nvSpPr>
          <p:cNvPr id="4" name="Title 3"/>
          <p:cNvSpPr>
            <a:spLocks noGrp="1"/>
          </p:cNvSpPr>
          <p:nvPr>
            <p:ph type="title"/>
          </p:nvPr>
        </p:nvSpPr>
        <p:spPr/>
        <p:txBody>
          <a:bodyPr>
            <a:normAutofit/>
          </a:bodyPr>
          <a:lstStyle/>
          <a:p>
            <a:r>
              <a:rPr lang="en-US" dirty="0"/>
              <a:t>Summary</a:t>
            </a:r>
          </a:p>
        </p:txBody>
      </p:sp>
      <p:pic>
        <p:nvPicPr>
          <p:cNvPr id="7" name="Picture 2" descr="C:\Users\Ivan\Desktop\elements_presentations\summary_pi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986509" y="1905000"/>
            <a:ext cx="3559806" cy="2640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12954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hlinkClick r:id="rId3"/>
          </p:cNvPr>
          <p:cNvPicPr>
            <a:picLocks noChangeAspect="1"/>
          </p:cNvPicPr>
          <p:nvPr/>
        </p:nvPicPr>
        <p:blipFill>
          <a:blip r:embed="rId4" cstate="print"/>
          <a:stretch>
            <a:fillRect/>
          </a:stretch>
        </p:blipFill>
        <p:spPr>
          <a:xfrm>
            <a:off x="9980612" y="2729472"/>
            <a:ext cx="1726158" cy="932887"/>
          </a:xfrm>
          <a:prstGeom prst="roundRect">
            <a:avLst>
              <a:gd name="adj" fmla="val 2953"/>
            </a:avLst>
          </a:prstGeom>
        </p:spPr>
      </p:pic>
      <p:pic>
        <p:nvPicPr>
          <p:cNvPr id="5" name="Picture 4">
            <a:hlinkClick r:id="rId5"/>
          </p:cNvPr>
          <p:cNvPicPr>
            <a:picLocks noChangeAspect="1"/>
          </p:cNvPicPr>
          <p:nvPr/>
        </p:nvPicPr>
        <p:blipFill>
          <a:blip r:embed="rId6" cstate="print"/>
          <a:stretch>
            <a:fillRect/>
          </a:stretch>
        </p:blipFill>
        <p:spPr>
          <a:xfrm>
            <a:off x="512764" y="1295401"/>
            <a:ext cx="1752600" cy="804224"/>
          </a:xfrm>
          <a:prstGeom prst="roundRect">
            <a:avLst>
              <a:gd name="adj" fmla="val 3159"/>
            </a:avLst>
          </a:prstGeom>
        </p:spPr>
      </p:pic>
      <p:pic>
        <p:nvPicPr>
          <p:cNvPr id="7" name="Picture 6">
            <a:hlinkClick r:id="rId7"/>
          </p:cNvPr>
          <p:cNvPicPr>
            <a:picLocks noChangeAspect="1"/>
          </p:cNvPicPr>
          <p:nvPr/>
        </p:nvPicPr>
        <p:blipFill>
          <a:blip r:embed="rId8" cstate="print"/>
          <a:stretch>
            <a:fillRect/>
          </a:stretch>
        </p:blipFill>
        <p:spPr>
          <a:xfrm>
            <a:off x="5468146" y="1295400"/>
            <a:ext cx="2040956" cy="804013"/>
          </a:xfrm>
          <a:prstGeom prst="roundRect">
            <a:avLst>
              <a:gd name="adj" fmla="val 3159"/>
            </a:avLst>
          </a:prstGeom>
        </p:spPr>
      </p:pic>
      <p:pic>
        <p:nvPicPr>
          <p:cNvPr id="8" name="Picture 7">
            <a:hlinkClick r:id="rId9"/>
          </p:cNvPr>
          <p:cNvPicPr>
            <a:picLocks noChangeAspect="1"/>
          </p:cNvPicPr>
          <p:nvPr/>
        </p:nvPicPr>
        <p:blipFill>
          <a:blip r:embed="rId10" cstate="print"/>
          <a:stretch>
            <a:fillRect/>
          </a:stretch>
        </p:blipFill>
        <p:spPr>
          <a:xfrm>
            <a:off x="2824428" y="1295400"/>
            <a:ext cx="2093874" cy="804013"/>
          </a:xfrm>
          <a:prstGeom prst="roundRect">
            <a:avLst>
              <a:gd name="adj" fmla="val 3159"/>
            </a:avLst>
          </a:prstGeom>
        </p:spPr>
      </p:pic>
      <p:pic>
        <p:nvPicPr>
          <p:cNvPr id="9" name="Picture 8">
            <a:hlinkClick r:id="rId11"/>
          </p:cNvPr>
          <p:cNvPicPr>
            <a:picLocks noChangeAspect="1"/>
          </p:cNvPicPr>
          <p:nvPr/>
        </p:nvPicPr>
        <p:blipFill>
          <a:blip r:embed="rId12" cstate="print"/>
          <a:stretch>
            <a:fillRect/>
          </a:stretch>
        </p:blipFill>
        <p:spPr>
          <a:xfrm>
            <a:off x="512764" y="5373443"/>
            <a:ext cx="3352800" cy="849557"/>
          </a:xfrm>
          <a:prstGeom prst="roundRect">
            <a:avLst>
              <a:gd name="adj" fmla="val 3159"/>
            </a:avLst>
          </a:prstGeom>
        </p:spPr>
      </p:pic>
      <p:sp>
        <p:nvSpPr>
          <p:cNvPr id="11" name="Title 10"/>
          <p:cNvSpPr>
            <a:spLocks noGrp="1"/>
          </p:cNvSpPr>
          <p:nvPr>
            <p:ph type="title"/>
          </p:nvPr>
        </p:nvSpPr>
        <p:spPr/>
        <p:txBody>
          <a:bodyPr/>
          <a:lstStyle/>
          <a:p>
            <a:r>
              <a:rPr lang="en-US" dirty="0"/>
              <a:t>Unit Testing</a:t>
            </a:r>
          </a:p>
        </p:txBody>
      </p:sp>
      <p:pic>
        <p:nvPicPr>
          <p:cNvPr id="13" name="Picture 12">
            <a:hlinkClick r:id="rId13"/>
          </p:cNvPr>
          <p:cNvPicPr>
            <a:picLocks noChangeAspect="1"/>
          </p:cNvPicPr>
          <p:nvPr/>
        </p:nvPicPr>
        <p:blipFill>
          <a:blip r:embed="rId14" cstate="print"/>
          <a:stretch>
            <a:fillRect/>
          </a:stretch>
        </p:blipFill>
        <p:spPr>
          <a:xfrm>
            <a:off x="4358563" y="5373443"/>
            <a:ext cx="2753589" cy="849556"/>
          </a:xfrm>
          <a:prstGeom prst="roundRect">
            <a:avLst>
              <a:gd name="adj" fmla="val 2953"/>
            </a:avLst>
          </a:prstGeom>
        </p:spPr>
      </p:pic>
      <p:pic>
        <p:nvPicPr>
          <p:cNvPr id="16" name="Picture 15">
            <a:hlinkClick r:id="rId15"/>
          </p:cNvPr>
          <p:cNvPicPr>
            <a:picLocks noChangeAspect="1"/>
          </p:cNvPicPr>
          <p:nvPr/>
        </p:nvPicPr>
        <p:blipFill>
          <a:blip r:embed="rId16" cstate="print"/>
          <a:stretch>
            <a:fillRect/>
          </a:stretch>
        </p:blipFill>
        <p:spPr>
          <a:xfrm>
            <a:off x="7633728" y="5373443"/>
            <a:ext cx="4073042" cy="849556"/>
          </a:xfrm>
          <a:prstGeom prst="roundRect">
            <a:avLst>
              <a:gd name="adj" fmla="val 3159"/>
            </a:avLst>
          </a:prstGeom>
        </p:spPr>
      </p:pic>
      <p:pic>
        <p:nvPicPr>
          <p:cNvPr id="18" name="Picture 17">
            <a:hlinkClick r:id="rId17"/>
          </p:cNvPr>
          <p:cNvPicPr>
            <a:picLocks noChangeAspect="1"/>
          </p:cNvPicPr>
          <p:nvPr/>
        </p:nvPicPr>
        <p:blipFill>
          <a:blip r:embed="rId18" cstate="print"/>
          <a:stretch>
            <a:fillRect/>
          </a:stretch>
        </p:blipFill>
        <p:spPr>
          <a:xfrm>
            <a:off x="8075612" y="1316222"/>
            <a:ext cx="3631158" cy="783191"/>
          </a:xfrm>
          <a:prstGeom prst="roundRect">
            <a:avLst>
              <a:gd name="adj" fmla="val 3159"/>
            </a:avLst>
          </a:prstGeom>
        </p:spPr>
      </p:pic>
      <p:pic>
        <p:nvPicPr>
          <p:cNvPr id="4" name="Picture 3">
            <a:hlinkClick r:id="rId19"/>
          </p:cNvPr>
          <p:cNvPicPr>
            <a:picLocks noChangeAspect="1"/>
          </p:cNvPicPr>
          <p:nvPr/>
        </p:nvPicPr>
        <p:blipFill>
          <a:blip r:embed="rId20" cstate="print"/>
          <a:stretch>
            <a:fillRect/>
          </a:stretch>
        </p:blipFill>
        <p:spPr>
          <a:xfrm>
            <a:off x="5713413" y="4251041"/>
            <a:ext cx="5993358" cy="550371"/>
          </a:xfrm>
          <a:prstGeom prst="roundRect">
            <a:avLst>
              <a:gd name="adj" fmla="val 3159"/>
            </a:avLst>
          </a:prstGeom>
        </p:spPr>
      </p:pic>
      <p:sp>
        <p:nvSpPr>
          <p:cNvPr id="17" name="Shape 514"/>
          <p:cNvSpPr txBox="1">
            <a:spLocks noGrp="1"/>
          </p:cNvSpPr>
          <p:nvPr>
            <p:ph type="body" idx="4294967295"/>
          </p:nvPr>
        </p:nvSpPr>
        <p:spPr>
          <a:xfrm>
            <a:off x="1529383" y="6400801"/>
            <a:ext cx="10482604" cy="363550"/>
          </a:xfrm>
          <a:prstGeom prst="rect">
            <a:avLst/>
          </a:prstGeom>
          <a:noFill/>
          <a:ln>
            <a:noFill/>
          </a:ln>
        </p:spPr>
        <p:txBody>
          <a:bodyPr lIns="36000" tIns="36000" rIns="36000" bIns="36000" anchor="t" anchorCtr="0">
            <a:noAutofit/>
          </a:bodyPr>
          <a:lstStyle/>
          <a:p>
            <a:pPr marL="0" marR="0" lvl="0" indent="0" algn="r" rtl="0">
              <a:lnSpc>
                <a:spcPct val="105000"/>
              </a:lnSpc>
              <a:spcBef>
                <a:spcPts val="0"/>
              </a:spcBef>
              <a:spcAft>
                <a:spcPts val="0"/>
              </a:spcAft>
              <a:buClr>
                <a:srgbClr val="F2B254"/>
              </a:buClr>
              <a:buSzPct val="25000"/>
              <a:buFont typeface="Noto Sans Symbols"/>
              <a:buNone/>
            </a:pPr>
            <a:r>
              <a:rPr lang="en-US" sz="1800" b="0" i="0" u="sng" strike="noStrike" cap="none" dirty="0">
                <a:solidFill>
                  <a:schemeClr val="hlink"/>
                </a:solidFill>
                <a:latin typeface="Calibri"/>
                <a:ea typeface="Calibri"/>
                <a:cs typeface="Calibri"/>
                <a:sym typeface="Calibri"/>
                <a:hlinkClick r:id="rId21"/>
              </a:rPr>
              <a:t>https://softuni.bg/java-advanced-oop</a:t>
            </a:r>
            <a:r>
              <a:rPr lang="en-US" sz="1800" b="0" i="0" u="none" strike="noStrike" cap="none" dirty="0">
                <a:solidFill>
                  <a:schemeClr val="lt1"/>
                </a:solidFill>
                <a:latin typeface="Calibri"/>
                <a:ea typeface="Calibri"/>
                <a:cs typeface="Calibri"/>
                <a:sym typeface="Calibri"/>
              </a:rPr>
              <a:t>  </a:t>
            </a:r>
          </a:p>
        </p:txBody>
      </p:sp>
    </p:spTree>
    <p:extLst>
      <p:ext uri="{BB962C8B-B14F-4D97-AF65-F5344CB8AC3E}">
        <p14:creationId xmlns:p14="http://schemas.microsoft.com/office/powerpoint/2010/main" val="41383750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License</a:t>
            </a:r>
          </a:p>
        </p:txBody>
      </p:sp>
      <p:sp>
        <p:nvSpPr>
          <p:cNvPr id="3" name="Content Placeholder 2"/>
          <p:cNvSpPr>
            <a:spLocks noGrp="1"/>
          </p:cNvSpPr>
          <p:nvPr>
            <p:ph idx="4294967295"/>
          </p:nvPr>
        </p:nvSpPr>
        <p:spPr>
          <a:xfrm>
            <a:off x="190413" y="1151121"/>
            <a:ext cx="11804822" cy="1796243"/>
          </a:xfrm>
        </p:spPr>
        <p:txBody>
          <a:bodyPr>
            <a:normAutofit/>
          </a:bodyPr>
          <a:lstStyle/>
          <a:p>
            <a:r>
              <a:rPr lang="en-US" dirty="0"/>
              <a:t>This course (slides, examples, demos, videos, homework, etc.)</a:t>
            </a:r>
            <a:br>
              <a:rPr lang="en-US" dirty="0"/>
            </a:br>
            <a:r>
              <a:rPr lang="en-US" dirty="0"/>
              <a:t>is licensed under the "</a:t>
            </a:r>
            <a:r>
              <a:rPr lang="en-US" dirty="0">
                <a:hlinkClick r:id="rId3"/>
              </a:rPr>
              <a:t>Creative Commons </a:t>
            </a:r>
            <a:r>
              <a:rPr lang="en-US" noProof="1">
                <a:hlinkClick r:id="rId3"/>
              </a:rPr>
              <a:t>Attribution-NonCommercial-ShareAlike</a:t>
            </a:r>
            <a:r>
              <a:rPr lang="en-US" dirty="0">
                <a:hlinkClick r:id="rId3"/>
              </a:rPr>
              <a:t> 4.0 International</a:t>
            </a:r>
            <a:r>
              <a:rPr lang="en-US" dirty="0"/>
              <a:t>" license</a:t>
            </a:r>
            <a:endParaRPr lang="en-US" sz="2000" dirty="0"/>
          </a:p>
        </p:txBody>
      </p:sp>
      <p:sp>
        <p:nvSpPr>
          <p:cNvPr id="4" name="Slide Number Placeholder 3"/>
          <p:cNvSpPr>
            <a:spLocks noGrp="1"/>
          </p:cNvSpPr>
          <p:nvPr>
            <p:ph type="sldNum" sz="quarter" idx="4294967295"/>
          </p:nvPr>
        </p:nvSpPr>
        <p:spPr>
          <a:xfrm>
            <a:off x="11566412" y="6525002"/>
            <a:ext cx="428822" cy="196477"/>
          </a:xfrm>
          <a:prstGeom prst="rect">
            <a:avLst/>
          </a:prstGeom>
        </p:spPr>
        <p:txBody>
          <a:bodyPr/>
          <a:lstStyle/>
          <a:p>
            <a:fld id="{C014DD1E-5D91-48A3-AD6D-45FBA980D106}" type="slidenum">
              <a:rPr lang="en-US" smtClean="0"/>
              <a:pPr/>
              <a:t>38</a:t>
            </a:fld>
            <a:endParaRPr lang="en-US" dirty="0"/>
          </a:p>
        </p:txBody>
      </p:sp>
      <p:pic>
        <p:nvPicPr>
          <p:cNvPr id="8" name="Picture 4">
            <a:hlinkClick r:id="rId3" tooltip="This work is licensed under the &quot;Creative Commons Attribution-NonCommercial-ShareAlike 4.0 International&quot; license"/>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07637" y="3281192"/>
            <a:ext cx="3170776" cy="1109380"/>
          </a:xfrm>
          <a:prstGeom prst="roundRect">
            <a:avLst>
              <a:gd name="adj" fmla="val 4326"/>
            </a:avLst>
          </a:prstGeom>
          <a:noFill/>
          <a:ln>
            <a:solidFill>
              <a:schemeClr val="accent2">
                <a:lumMod val="75000"/>
              </a:schemeClr>
            </a:solidFill>
          </a:ln>
          <a:extLst>
            <a:ext uri="{909E8E84-426E-40DD-AFC4-6F175D3DCCD1}">
              <a14:hiddenFill xmlns:a14="http://schemas.microsoft.com/office/drawing/2010/main">
                <a:solidFill>
                  <a:srgbClr val="FFFFFF"/>
                </a:solidFill>
              </a14:hiddenFill>
            </a:ext>
          </a:extLst>
        </p:spPr>
      </p:pic>
      <p:sp>
        <p:nvSpPr>
          <p:cNvPr id="6" name="Content Placeholder 2"/>
          <p:cNvSpPr>
            <a:spLocks noGrp="1"/>
          </p:cNvSpPr>
          <p:nvPr>
            <p:ph idx="4294967295"/>
          </p:nvPr>
        </p:nvSpPr>
        <p:spPr>
          <a:xfrm>
            <a:off x="188815" y="4724400"/>
            <a:ext cx="11804822" cy="1997079"/>
          </a:xfrm>
        </p:spPr>
        <p:txBody>
          <a:bodyPr>
            <a:normAutofit/>
          </a:bodyPr>
          <a:lstStyle/>
          <a:p>
            <a:pPr>
              <a:spcBef>
                <a:spcPts val="1800"/>
              </a:spcBef>
            </a:pPr>
            <a:r>
              <a:rPr lang="en-US" sz="2400" dirty="0"/>
              <a:t>Attribution: this work may contain portions from</a:t>
            </a:r>
          </a:p>
          <a:p>
            <a:pPr lvl="1"/>
            <a:r>
              <a:rPr lang="en-US" sz="2000" dirty="0"/>
              <a:t>"</a:t>
            </a:r>
            <a:r>
              <a:rPr lang="en-GB" sz="2000" dirty="0">
                <a:hlinkClick r:id="rId5"/>
              </a:rPr>
              <a:t>Fundamentals of Computer Programming with Java</a:t>
            </a:r>
            <a:r>
              <a:rPr lang="en-US" sz="2000" dirty="0"/>
              <a:t>" book </a:t>
            </a:r>
            <a:r>
              <a:rPr lang="en-US" sz="2000" noProof="1"/>
              <a:t>by Svetlin Nakov &amp; </a:t>
            </a:r>
            <a:r>
              <a:rPr lang="en-US" sz="2000" dirty="0"/>
              <a:t>Co. under </a:t>
            </a:r>
            <a:r>
              <a:rPr lang="en-US" sz="2000" dirty="0">
                <a:hlinkClick r:id="rId6"/>
              </a:rPr>
              <a:t>CC-BY-SA</a:t>
            </a:r>
            <a:r>
              <a:rPr lang="en-US" sz="2000" dirty="0"/>
              <a:t> license</a:t>
            </a:r>
          </a:p>
          <a:p>
            <a:pPr lvl="1"/>
            <a:r>
              <a:rPr lang="en-US" sz="2000" dirty="0"/>
              <a:t>"</a:t>
            </a:r>
            <a:r>
              <a:rPr lang="en-US" sz="2000" dirty="0">
                <a:hlinkClick r:id="rId7"/>
              </a:rPr>
              <a:t>OOP</a:t>
            </a:r>
            <a:r>
              <a:rPr lang="en-US" sz="2000" dirty="0"/>
              <a:t>" course by </a:t>
            </a:r>
            <a:r>
              <a:rPr lang="en-US" sz="2000" noProof="1"/>
              <a:t>Telerik Academy</a:t>
            </a:r>
            <a:r>
              <a:rPr lang="en-US" sz="2000" dirty="0"/>
              <a:t> under </a:t>
            </a:r>
            <a:r>
              <a:rPr lang="en-US" sz="2000" dirty="0">
                <a:hlinkClick r:id="rId8"/>
              </a:rPr>
              <a:t>CC-BY-NC-SA</a:t>
            </a:r>
            <a:r>
              <a:rPr lang="en-US" sz="2000" dirty="0"/>
              <a:t> license</a:t>
            </a:r>
          </a:p>
        </p:txBody>
      </p:sp>
    </p:spTree>
    <p:extLst>
      <p:ext uri="{BB962C8B-B14F-4D97-AF65-F5344CB8AC3E}">
        <p14:creationId xmlns:p14="http://schemas.microsoft.com/office/powerpoint/2010/main" val="158803388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259899" y="103056"/>
            <a:ext cx="9074150" cy="936625"/>
          </a:xfrm>
        </p:spPr>
        <p:txBody>
          <a:bodyPr>
            <a:normAutofit/>
          </a:bodyPr>
          <a:lstStyle/>
          <a:p>
            <a:r>
              <a:rPr lang="en-US" dirty="0"/>
              <a:t>Free Trainings @ Software University</a:t>
            </a:r>
          </a:p>
        </p:txBody>
      </p:sp>
      <p:sp>
        <p:nvSpPr>
          <p:cNvPr id="4" name="Content Placeholder 3"/>
          <p:cNvSpPr>
            <a:spLocks noGrp="1"/>
          </p:cNvSpPr>
          <p:nvPr>
            <p:ph idx="4294967295"/>
          </p:nvPr>
        </p:nvSpPr>
        <p:spPr>
          <a:xfrm>
            <a:off x="259899" y="1039681"/>
            <a:ext cx="9434513" cy="5639378"/>
          </a:xfrm>
        </p:spPr>
        <p:txBody>
          <a:bodyPr>
            <a:noAutofit/>
          </a:bodyPr>
          <a:lstStyle/>
          <a:p>
            <a:pPr>
              <a:lnSpc>
                <a:spcPct val="100000"/>
              </a:lnSpc>
            </a:pPr>
            <a:r>
              <a:rPr lang="en-US" sz="3200" dirty="0"/>
              <a:t>Software University Foundation – </a:t>
            </a:r>
            <a:r>
              <a:rPr lang="en-US" sz="3200" noProof="1">
                <a:hlinkClick r:id="rId3"/>
              </a:rPr>
              <a:t>softuni.org</a:t>
            </a:r>
            <a:endParaRPr lang="en-US" sz="3200" noProof="1"/>
          </a:p>
          <a:p>
            <a:pPr>
              <a:lnSpc>
                <a:spcPct val="100000"/>
              </a:lnSpc>
            </a:pPr>
            <a:r>
              <a:rPr lang="en-US" sz="3200" dirty="0"/>
              <a:t>Software University – High-Quality Education, Profession and Job for Software Developers</a:t>
            </a:r>
          </a:p>
          <a:p>
            <a:pPr lvl="1">
              <a:lnSpc>
                <a:spcPct val="100000"/>
              </a:lnSpc>
            </a:pPr>
            <a:r>
              <a:rPr lang="en-US" sz="2900" noProof="1">
                <a:hlinkClick r:id="rId4"/>
              </a:rPr>
              <a:t>softuni.bg</a:t>
            </a:r>
            <a:r>
              <a:rPr lang="en-US" sz="2900" noProof="1"/>
              <a:t> </a:t>
            </a:r>
          </a:p>
          <a:p>
            <a:pPr marL="304747" lvl="1" indent="-304747">
              <a:lnSpc>
                <a:spcPct val="100000"/>
              </a:lnSpc>
              <a:buClr>
                <a:srgbClr val="F2B254"/>
              </a:buClr>
              <a:buSzPct val="100000"/>
              <a:tabLst>
                <a:tab pos="282575" algn="l"/>
              </a:tabLst>
            </a:pPr>
            <a:r>
              <a:rPr lang="en-US" dirty="0"/>
              <a:t>Software University @ Facebook</a:t>
            </a:r>
          </a:p>
          <a:p>
            <a:pPr lvl="1">
              <a:lnSpc>
                <a:spcPct val="100000"/>
              </a:lnSpc>
              <a:tabLst>
                <a:tab pos="282575" algn="l"/>
              </a:tabLst>
            </a:pPr>
            <a:r>
              <a:rPr lang="en-US" sz="2900" noProof="1">
                <a:hlinkClick r:id="rId5"/>
              </a:rPr>
              <a:t>facebook.com/SoftwareUniversity</a:t>
            </a:r>
            <a:endParaRPr lang="en-US" sz="2900" noProof="1"/>
          </a:p>
          <a:p>
            <a:pPr marL="304747" lvl="1" indent="-304747">
              <a:lnSpc>
                <a:spcPct val="100000"/>
              </a:lnSpc>
              <a:buClr>
                <a:srgbClr val="F2B254"/>
              </a:buClr>
              <a:buSzPct val="100000"/>
              <a:tabLst>
                <a:tab pos="282575" algn="l"/>
              </a:tabLst>
            </a:pPr>
            <a:r>
              <a:rPr lang="en-US" dirty="0"/>
              <a:t>Software University @ YouTube</a:t>
            </a:r>
          </a:p>
          <a:p>
            <a:pPr lvl="1">
              <a:lnSpc>
                <a:spcPct val="100000"/>
              </a:lnSpc>
              <a:tabLst>
                <a:tab pos="282575" algn="l"/>
              </a:tabLst>
            </a:pPr>
            <a:r>
              <a:rPr lang="en-US" sz="2900" noProof="1">
                <a:hlinkClick r:id="rId6"/>
              </a:rPr>
              <a:t>youtube.com/SoftwareUniversity</a:t>
            </a:r>
            <a:endParaRPr lang="en-US" sz="2900" noProof="1"/>
          </a:p>
          <a:p>
            <a:pPr marL="304747" lvl="1" indent="-304747">
              <a:lnSpc>
                <a:spcPct val="100000"/>
              </a:lnSpc>
              <a:buClr>
                <a:srgbClr val="F2B254"/>
              </a:buClr>
              <a:buSzPct val="100000"/>
              <a:tabLst>
                <a:tab pos="282575" algn="l"/>
              </a:tabLst>
            </a:pPr>
            <a:r>
              <a:rPr lang="en-US" noProof="1"/>
              <a:t>Software University Forums – </a:t>
            </a:r>
            <a:r>
              <a:rPr lang="en-US" dirty="0">
                <a:hlinkClick r:id="rId7"/>
              </a:rPr>
              <a:t>forum.softuni.bg</a:t>
            </a:r>
            <a:endParaRPr lang="en-US" noProof="1"/>
          </a:p>
        </p:txBody>
      </p:sp>
      <p:pic>
        <p:nvPicPr>
          <p:cNvPr id="9" name="Picture 8">
            <a:hlinkClick r:id="rId4"/>
          </p:cNvPr>
          <p:cNvPicPr>
            <a:picLocks noChangeAspect="1"/>
          </p:cNvPicPr>
          <p:nvPr/>
        </p:nvPicPr>
        <p:blipFill rotWithShape="1">
          <a:blip r:embed="rId8" cstate="print">
            <a:extLst>
              <a:ext uri="{28A0092B-C50C-407E-A947-70E740481C1C}">
                <a14:useLocalDpi xmlns:a14="http://schemas.microsoft.com/office/drawing/2010/main"/>
              </a:ext>
            </a:extLst>
          </a:blip>
          <a:srcRect t="7214" b="7214"/>
          <a:stretch/>
        </p:blipFill>
        <p:spPr>
          <a:xfrm>
            <a:off x="9659438" y="1594686"/>
            <a:ext cx="1834974" cy="1570200"/>
          </a:xfrm>
          <a:prstGeom prst="rect">
            <a:avLst/>
          </a:prstGeom>
          <a:ln w="12700">
            <a:solidFill>
              <a:srgbClr val="55438F">
                <a:alpha val="70000"/>
              </a:srgbClr>
            </a:solidFill>
          </a:ln>
        </p:spPr>
      </p:pic>
      <p:pic>
        <p:nvPicPr>
          <p:cNvPr id="10" name="Picture 9">
            <a:hlinkClick r:id="rId3" tooltip="Software University Foundation"/>
          </p:cNvPr>
          <p:cNvPicPr>
            <a:picLocks noChangeAspect="1"/>
          </p:cNvPicPr>
          <p:nvPr/>
        </p:nvPicPr>
        <p:blipFill rotWithShape="1">
          <a:blip r:embed="rId9" cstate="print">
            <a:extLst>
              <a:ext uri="{28A0092B-C50C-407E-A947-70E740481C1C}">
                <a14:useLocalDpi xmlns:a14="http://schemas.microsoft.com/office/drawing/2010/main"/>
              </a:ext>
            </a:extLst>
          </a:blip>
          <a:srcRect l="-5359" t="-15226" r="-5359" b="-15226"/>
          <a:stretch/>
        </p:blipFill>
        <p:spPr>
          <a:xfrm>
            <a:off x="9457098" y="466964"/>
            <a:ext cx="2269870" cy="874916"/>
          </a:xfrm>
          <a:prstGeom prst="roundRect">
            <a:avLst>
              <a:gd name="adj" fmla="val 3940"/>
            </a:avLst>
          </a:prstGeom>
          <a:solidFill>
            <a:srgbClr val="231F20">
              <a:alpha val="50000"/>
            </a:srgbClr>
          </a:solidFill>
          <a:ln>
            <a:solidFill>
              <a:schemeClr val="accent1">
                <a:lumMod val="75000"/>
                <a:alpha val="40000"/>
              </a:schemeClr>
            </a:solidFill>
          </a:ln>
        </p:spPr>
      </p:pic>
      <p:pic>
        <p:nvPicPr>
          <p:cNvPr id="11" name="Picture 4">
            <a:hlinkClick r:id="rId10"/>
          </p:cNvPr>
          <p:cNvPicPr>
            <a:picLocks noChangeAspect="1" noChangeArrowheads="1"/>
          </p:cNvPicPr>
          <p:nvPr/>
        </p:nvPicPr>
        <p:blipFill rotWithShape="1">
          <a:blip r:embed="rId11" cstate="print">
            <a:extLst>
              <a:ext uri="{28A0092B-C50C-407E-A947-70E740481C1C}">
                <a14:useLocalDpi xmlns:a14="http://schemas.microsoft.com/office/drawing/2010/main"/>
              </a:ext>
            </a:extLst>
          </a:blip>
          <a:srcRect/>
          <a:stretch/>
        </p:blipFill>
        <p:spPr bwMode="auto">
          <a:xfrm>
            <a:off x="10075536" y="3385124"/>
            <a:ext cx="1003954" cy="1017562"/>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6">
            <a:hlinkClick r:id="rId6"/>
          </p:cNvPr>
          <p:cNvPicPr>
            <a:picLocks noChangeAspect="1" noChangeArrowheads="1"/>
          </p:cNvPicPr>
          <p:nvPr/>
        </p:nvPicPr>
        <p:blipFill>
          <a:blip r:embed="rId12" cstate="print">
            <a:extLst>
              <a:ext uri="{28A0092B-C50C-407E-A947-70E740481C1C}">
                <a14:useLocalDpi xmlns:a14="http://schemas.microsoft.com/office/drawing/2010/main"/>
              </a:ext>
            </a:extLst>
          </a:blip>
          <a:srcRect/>
          <a:stretch>
            <a:fillRect/>
          </a:stretch>
        </p:blipFill>
        <p:spPr bwMode="auto">
          <a:xfrm>
            <a:off x="9656544" y="4589658"/>
            <a:ext cx="1837868" cy="675261"/>
          </a:xfrm>
          <a:prstGeom prst="rect">
            <a:avLst/>
          </a:prstGeom>
          <a:ln w="25400">
            <a:solidFill>
              <a:schemeClr val="bg1">
                <a:lumMod val="50000"/>
                <a:lumOff val="50000"/>
                <a:alpha val="25000"/>
              </a:schemeClr>
            </a:solidFill>
          </a:ln>
          <a:extLst>
            <a:ext uri="{909E8E84-426E-40DD-AFC4-6F175D3DCCD1}">
              <a14:hiddenFill xmlns:a14="http://schemas.microsoft.com/office/drawing/2010/main">
                <a:solidFill>
                  <a:srgbClr val="FFFFFF"/>
                </a:solidFill>
              </a14:hiddenFill>
            </a:ext>
          </a:extLst>
        </p:spPr>
      </p:pic>
      <p:pic>
        <p:nvPicPr>
          <p:cNvPr id="13" name="Picture 12">
            <a:hlinkClick r:id="rId7"/>
          </p:cNvPr>
          <p:cNvPicPr>
            <a:picLocks noChangeAspect="1"/>
          </p:cNvPicPr>
          <p:nvPr/>
        </p:nvPicPr>
        <p:blipFill>
          <a:blip r:embed="rId13" cstate="print">
            <a:extLst>
              <a:ext uri="{28A0092B-C50C-407E-A947-70E740481C1C}">
                <a14:useLocalDpi xmlns:a14="http://schemas.microsoft.com/office/drawing/2010/main"/>
              </a:ext>
            </a:extLst>
          </a:blip>
          <a:stretch>
            <a:fillRect/>
          </a:stretch>
        </p:blipFill>
        <p:spPr>
          <a:xfrm>
            <a:off x="10109334" y="5540172"/>
            <a:ext cx="970156" cy="965726"/>
          </a:xfrm>
          <a:prstGeom prst="rect">
            <a:avLst/>
          </a:prstGeom>
        </p:spPr>
      </p:pic>
      <p:pic>
        <p:nvPicPr>
          <p:cNvPr id="14" name="Picture 13">
            <a:hlinkClick r:id="rId4"/>
          </p:cNvPr>
          <p:cNvPicPr>
            <a:picLocks noChangeAspect="1"/>
          </p:cNvPicPr>
          <p:nvPr/>
        </p:nvPicPr>
        <p:blipFill>
          <a:blip r:embed="rId14" cstate="print"/>
          <a:stretch>
            <a:fillRect/>
          </a:stretch>
        </p:blipFill>
        <p:spPr>
          <a:xfrm>
            <a:off x="6762304" y="3069120"/>
            <a:ext cx="2286198" cy="2493480"/>
          </a:xfrm>
          <a:prstGeom prst="rect">
            <a:avLst/>
          </a:prstGeom>
        </p:spPr>
      </p:pic>
    </p:spTree>
    <p:extLst>
      <p:ext uri="{BB962C8B-B14F-4D97-AF65-F5344CB8AC3E}">
        <p14:creationId xmlns:p14="http://schemas.microsoft.com/office/powerpoint/2010/main" val="1760639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88825" cy="6858000"/>
          </a:xfrm>
          <a:prstGeom prst="rect">
            <a:avLst/>
          </a:prstGeom>
          <a:blipFill dpi="0" rotWithShape="1">
            <a:blip r:embed="rId3">
              <a:alphaModFix amt="7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 name="Slide Number Placeholder 2"/>
          <p:cNvSpPr>
            <a:spLocks noGrp="1"/>
          </p:cNvSpPr>
          <p:nvPr>
            <p:ph type="sldNum" sz="quarter" idx="4"/>
          </p:nvPr>
        </p:nvSpPr>
        <p:spPr/>
        <p:txBody>
          <a:bodyPr/>
          <a:lstStyle/>
          <a:p>
            <a:fld id="{C014DD1E-5D91-48A3-AD6D-45FBA980D106}" type="slidenum">
              <a:rPr lang="en-US" smtClean="0"/>
              <a:pPr/>
              <a:t>4</a:t>
            </a:fld>
            <a:endParaRPr lang="en-US" dirty="0"/>
          </a:p>
        </p:txBody>
      </p:sp>
      <p:sp>
        <p:nvSpPr>
          <p:cNvPr id="4" name="Rectangle 3"/>
          <p:cNvSpPr/>
          <p:nvPr/>
        </p:nvSpPr>
        <p:spPr>
          <a:xfrm>
            <a:off x="-1" y="0"/>
            <a:ext cx="12188825" cy="6858000"/>
          </a:xfrm>
          <a:prstGeom prst="rect">
            <a:avLst/>
          </a:prstGeom>
          <a:solidFill>
            <a:srgbClr val="321300">
              <a:alpha val="19000"/>
            </a:srgbClr>
          </a:solidFill>
          <a:ln>
            <a:noFill/>
          </a:ln>
          <a:effectLst>
            <a:outerShdw blurRad="368300" dist="50800" dir="5400000" sx="1000" sy="1000" algn="ctr" rotWithShape="0">
              <a:srgbClr val="30130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pic>
        <p:nvPicPr>
          <p:cNvPr id="9" name="Picture 2" descr="D:\_WORK PROJECTS\Nakov\Presentation Slides Design\STORE\Software University Foundation Logo BG and ENG black WHITOUT background CMYK.png"/>
          <p:cNvPicPr>
            <a:picLocks noChangeAspect="1" noChangeArrowheads="1"/>
          </p:cNvPicPr>
          <p:nvPr/>
        </p:nvPicPr>
        <p:blipFill>
          <a:blip r:embed="rId4" cstate="print"/>
          <a:srcRect/>
          <a:stretch>
            <a:fillRect/>
          </a:stretch>
        </p:blipFill>
        <p:spPr bwMode="auto">
          <a:xfrm>
            <a:off x="9828212" y="228600"/>
            <a:ext cx="2175525" cy="762000"/>
          </a:xfrm>
          <a:prstGeom prst="rect">
            <a:avLst/>
          </a:prstGeom>
          <a:noFill/>
        </p:spPr>
      </p:pic>
      <p:sp>
        <p:nvSpPr>
          <p:cNvPr id="11" name="Rectangle 10"/>
          <p:cNvSpPr/>
          <p:nvPr/>
        </p:nvSpPr>
        <p:spPr>
          <a:xfrm>
            <a:off x="-7144" y="2552700"/>
            <a:ext cx="12203113" cy="1752600"/>
          </a:xfrm>
          <a:prstGeom prst="rect">
            <a:avLst/>
          </a:pr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800" b="1" dirty="0">
                <a:ln w="9525">
                  <a:solidFill>
                    <a:schemeClr val="bg1"/>
                  </a:solidFill>
                  <a:prstDash val="solid"/>
                </a:ln>
                <a:solidFill>
                  <a:schemeClr val="tx1"/>
                </a:solidFill>
                <a:effectLst>
                  <a:outerShdw blurRad="12700" dist="38100" dir="2700000" algn="tl" rotWithShape="0">
                    <a:schemeClr val="bg1">
                      <a:lumMod val="50000"/>
                    </a:schemeClr>
                  </a:outerShdw>
                </a:effectLst>
              </a:rPr>
              <a:t>Unit Testing</a:t>
            </a:r>
            <a:endParaRPr lang="en-GB" sz="8800" b="1"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val="923328037"/>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4627" name="Rectangle 3"/>
          <p:cNvSpPr>
            <a:spLocks noGrp="1" noChangeArrowheads="1"/>
          </p:cNvSpPr>
          <p:nvPr>
            <p:ph idx="1"/>
          </p:nvPr>
        </p:nvSpPr>
        <p:spPr>
          <a:xfrm>
            <a:off x="1065212" y="6052157"/>
            <a:ext cx="11804822" cy="5570355"/>
          </a:xfrm>
          <a:prstGeom prst="rect">
            <a:avLst/>
          </a:prstGeom>
        </p:spPr>
        <p:txBody>
          <a:bodyPr/>
          <a:lstStyle/>
          <a:p>
            <a:pPr marL="0" indent="0">
              <a:lnSpc>
                <a:spcPct val="100000"/>
              </a:lnSpc>
              <a:buNone/>
              <a:defRPr/>
            </a:pPr>
            <a:endParaRPr lang="en-US" dirty="0"/>
          </a:p>
          <a:p>
            <a:pPr>
              <a:lnSpc>
                <a:spcPct val="100000"/>
              </a:lnSpc>
              <a:defRPr/>
            </a:pPr>
            <a:endParaRPr lang="en-US" dirty="0">
              <a:solidFill>
                <a:srgbClr val="EBFFD2"/>
              </a:solidFill>
              <a:latin typeface="+mn-lt"/>
              <a:ea typeface="+mn-ea"/>
              <a:cs typeface="+mn-cs"/>
            </a:endParaRPr>
          </a:p>
          <a:p>
            <a:pPr>
              <a:lnSpc>
                <a:spcPct val="100000"/>
              </a:lnSpc>
              <a:defRPr/>
            </a:pPr>
            <a:endParaRPr lang="en-US" dirty="0"/>
          </a:p>
          <a:p>
            <a:pPr>
              <a:lnSpc>
                <a:spcPct val="100000"/>
              </a:lnSpc>
              <a:spcBef>
                <a:spcPts val="1800"/>
              </a:spcBef>
              <a:defRPr/>
            </a:pPr>
            <a:r>
              <a:rPr lang="en-US" dirty="0">
                <a:solidFill>
                  <a:srgbClr val="EBFFD2"/>
                </a:solidFill>
                <a:latin typeface="+mn-lt"/>
                <a:ea typeface="+mn-ea"/>
                <a:cs typeface="+mn-cs"/>
              </a:rPr>
              <a:t>... </a:t>
            </a:r>
            <a:r>
              <a:rPr lang="en-US" dirty="0">
                <a:latin typeface="+mn-lt"/>
                <a:ea typeface="+mn-ea"/>
                <a:cs typeface="+mn-cs"/>
              </a:rPr>
              <a:t>relevant to the project we develop</a:t>
            </a:r>
          </a:p>
          <a:p>
            <a:pPr lvl="1">
              <a:lnSpc>
                <a:spcPct val="100000"/>
              </a:lnSpc>
              <a:defRPr/>
            </a:pPr>
            <a:r>
              <a:rPr lang="en-US" dirty="0">
                <a:latin typeface="+mn-lt"/>
                <a:ea typeface="+mn-ea"/>
                <a:cs typeface="+mn-cs"/>
              </a:rPr>
              <a:t>With an eye to future reuse in similar projects</a:t>
            </a:r>
          </a:p>
          <a:p>
            <a:pPr>
              <a:lnSpc>
                <a:spcPct val="100000"/>
              </a:lnSpc>
              <a:defRPr/>
            </a:pPr>
            <a:r>
              <a:rPr lang="en-US" dirty="0">
                <a:latin typeface="+mn-lt"/>
                <a:ea typeface="+mn-ea"/>
                <a:cs typeface="+mn-cs"/>
              </a:rPr>
              <a:t>Abstraction helps </a:t>
            </a:r>
            <a:r>
              <a:rPr lang="en-US" dirty="0">
                <a:solidFill>
                  <a:schemeClr val="tx2">
                    <a:lumMod val="75000"/>
                  </a:schemeClr>
                </a:solidFill>
                <a:latin typeface="+mn-lt"/>
                <a:ea typeface="+mn-ea"/>
                <a:cs typeface="+mn-cs"/>
              </a:rPr>
              <a:t>managing complexity</a:t>
            </a:r>
            <a:endParaRPr lang="bg-BG" dirty="0">
              <a:solidFill>
                <a:schemeClr val="tx2">
                  <a:lumMod val="75000"/>
                </a:schemeClr>
              </a:solidFill>
              <a:latin typeface="+mn-lt"/>
              <a:ea typeface="+mn-ea"/>
              <a:cs typeface="+mn-cs"/>
            </a:endParaRPr>
          </a:p>
        </p:txBody>
      </p:sp>
      <p:sp>
        <p:nvSpPr>
          <p:cNvPr id="794626" name="Rectangle 2"/>
          <p:cNvSpPr>
            <a:spLocks noGrp="1" noChangeArrowheads="1"/>
          </p:cNvSpPr>
          <p:nvPr>
            <p:ph type="title"/>
          </p:nvPr>
        </p:nvSpPr>
        <p:spPr>
          <a:prstGeom prst="rect">
            <a:avLst/>
          </a:prstGeom>
        </p:spPr>
        <p:txBody>
          <a:bodyPr anchor="ctr" anchorCtr="0"/>
          <a:lstStyle/>
          <a:p>
            <a:pPr>
              <a:lnSpc>
                <a:spcPts val="4000"/>
              </a:lnSpc>
              <a:defRPr/>
            </a:pPr>
            <a:r>
              <a:rPr lang="en-US" dirty="0"/>
              <a:t>Unit Testing</a:t>
            </a:r>
            <a:endParaRPr lang="bg-BG" sz="4000" dirty="0"/>
          </a:p>
        </p:txBody>
      </p:sp>
      <p:sp>
        <p:nvSpPr>
          <p:cNvPr id="3" name="Slide Number Placeholder 2"/>
          <p:cNvSpPr>
            <a:spLocks noGrp="1"/>
          </p:cNvSpPr>
          <p:nvPr>
            <p:ph type="sldNum" sz="quarter" idx="4"/>
          </p:nvPr>
        </p:nvSpPr>
        <p:spPr/>
        <p:txBody>
          <a:bodyPr/>
          <a:lstStyle/>
          <a:p>
            <a:fld id="{C014DD1E-5D91-48A3-AD6D-45FBA980D106}" type="slidenum">
              <a:rPr lang="en-US" smtClean="0"/>
              <a:pPr/>
              <a:t>5</a:t>
            </a:fld>
            <a:endParaRPr lang="en-US" dirty="0"/>
          </a:p>
        </p:txBody>
      </p:sp>
      <p:sp>
        <p:nvSpPr>
          <p:cNvPr id="5" name="Rectangle 4"/>
          <p:cNvSpPr/>
          <p:nvPr/>
        </p:nvSpPr>
        <p:spPr>
          <a:xfrm>
            <a:off x="-1" y="2875004"/>
            <a:ext cx="12188825" cy="1107996"/>
          </a:xfrm>
          <a:prstGeom prst="rect">
            <a:avLst/>
          </a:prstGeom>
        </p:spPr>
        <p:txBody>
          <a:bodyPr wrap="square" anchor="ctr">
            <a:spAutoFit/>
          </a:bodyPr>
          <a:lstStyle/>
          <a:p>
            <a:pPr algn="ctr">
              <a:lnSpc>
                <a:spcPct val="100000"/>
              </a:lnSpc>
              <a:defRPr/>
            </a:pPr>
            <a:r>
              <a:rPr lang="en-US" sz="6600" noProof="1"/>
              <a:t>Why do we need it?</a:t>
            </a:r>
            <a:endParaRPr lang="en-US" sz="6600" dirty="0"/>
          </a:p>
        </p:txBody>
      </p:sp>
    </p:spTree>
    <p:extLst>
      <p:ext uri="{BB962C8B-B14F-4D97-AF65-F5344CB8AC3E}">
        <p14:creationId xmlns:p14="http://schemas.microsoft.com/office/powerpoint/2010/main" val="2130429348"/>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3603" name="Rectangle 3"/>
          <p:cNvSpPr>
            <a:spLocks noGrp="1" noChangeArrowheads="1"/>
          </p:cNvSpPr>
          <p:nvPr>
            <p:ph idx="1"/>
          </p:nvPr>
        </p:nvSpPr>
        <p:spPr>
          <a:xfrm>
            <a:off x="150812" y="152400"/>
            <a:ext cx="11804822" cy="5570355"/>
          </a:xfrm>
          <a:prstGeom prst="rect">
            <a:avLst/>
          </a:prstGeom>
        </p:spPr>
        <p:txBody>
          <a:bodyPr anchor="ctr"/>
          <a:lstStyle/>
          <a:p>
            <a:pPr marL="0" indent="0" algn="ctr">
              <a:lnSpc>
                <a:spcPct val="100000"/>
              </a:lnSpc>
              <a:buNone/>
              <a:defRPr/>
            </a:pPr>
            <a:endParaRPr lang="en-US" dirty="0">
              <a:latin typeface="+mn-lt"/>
              <a:ea typeface="+mn-ea"/>
              <a:cs typeface="+mn-cs"/>
            </a:endParaRPr>
          </a:p>
          <a:p>
            <a:pPr marL="0" indent="0" algn="ctr">
              <a:lnSpc>
                <a:spcPct val="100000"/>
              </a:lnSpc>
              <a:buNone/>
              <a:defRPr/>
            </a:pPr>
            <a:endParaRPr lang="en-US" dirty="0">
              <a:latin typeface="+mn-lt"/>
              <a:ea typeface="+mn-ea"/>
              <a:cs typeface="+mn-cs"/>
            </a:endParaRPr>
          </a:p>
          <a:p>
            <a:pPr marL="0" indent="0" algn="ctr">
              <a:lnSpc>
                <a:spcPct val="100000"/>
              </a:lnSpc>
              <a:buNone/>
              <a:defRPr/>
            </a:pPr>
            <a:r>
              <a:rPr lang="en-US" sz="6600" dirty="0">
                <a:latin typeface="+mn-lt"/>
                <a:ea typeface="+mn-ea"/>
                <a:cs typeface="+mn-cs"/>
              </a:rPr>
              <a:t>How do we do unit tests?</a:t>
            </a:r>
          </a:p>
        </p:txBody>
      </p:sp>
      <p:sp>
        <p:nvSpPr>
          <p:cNvPr id="793602" name="Rectangle 2"/>
          <p:cNvSpPr>
            <a:spLocks noGrp="1" noChangeArrowheads="1"/>
          </p:cNvSpPr>
          <p:nvPr>
            <p:ph type="title"/>
          </p:nvPr>
        </p:nvSpPr>
        <p:spPr>
          <a:prstGeom prst="rect">
            <a:avLst/>
          </a:prstGeom>
        </p:spPr>
        <p:txBody>
          <a:bodyPr anchor="ctr" anchorCtr="0"/>
          <a:lstStyle/>
          <a:p>
            <a:pPr>
              <a:lnSpc>
                <a:spcPts val="4000"/>
              </a:lnSpc>
              <a:defRPr/>
            </a:pPr>
            <a:r>
              <a:rPr lang="en-GB" dirty="0"/>
              <a:t>Unit Testing (2)</a:t>
            </a:r>
            <a:endParaRPr lang="bg-BG" sz="4000" dirty="0"/>
          </a:p>
        </p:txBody>
      </p:sp>
      <p:sp>
        <p:nvSpPr>
          <p:cNvPr id="3" name="Slide Number Placeholder 2"/>
          <p:cNvSpPr>
            <a:spLocks noGrp="1"/>
          </p:cNvSpPr>
          <p:nvPr>
            <p:ph type="sldNum" sz="quarter" idx="4"/>
          </p:nvPr>
        </p:nvSpPr>
        <p:spPr/>
        <p:txBody>
          <a:bodyPr/>
          <a:lstStyle/>
          <a:p>
            <a:fld id="{C014DD1E-5D91-48A3-AD6D-45FBA980D106}" type="slidenum">
              <a:rPr lang="en-US" smtClean="0"/>
              <a:pPr/>
              <a:t>6</a:t>
            </a:fld>
            <a:endParaRPr lang="en-US" dirty="0"/>
          </a:p>
        </p:txBody>
      </p:sp>
    </p:spTree>
    <p:extLst>
      <p:ext uri="{BB962C8B-B14F-4D97-AF65-F5344CB8AC3E}">
        <p14:creationId xmlns:p14="http://schemas.microsoft.com/office/powerpoint/2010/main" val="3312300156"/>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88825" cy="6858000"/>
          </a:xfrm>
          <a:prstGeom prst="rect">
            <a:avLst/>
          </a:prstGeom>
          <a:blipFill dpi="0" rotWithShape="1">
            <a:blip r:embed="rId3">
              <a:alphaModFix amt="78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 name="Slide Number Placeholder 2"/>
          <p:cNvSpPr>
            <a:spLocks noGrp="1"/>
          </p:cNvSpPr>
          <p:nvPr>
            <p:ph type="sldNum" sz="quarter" idx="4"/>
          </p:nvPr>
        </p:nvSpPr>
        <p:spPr/>
        <p:txBody>
          <a:bodyPr/>
          <a:lstStyle/>
          <a:p>
            <a:fld id="{C014DD1E-5D91-48A3-AD6D-45FBA980D106}" type="slidenum">
              <a:rPr lang="en-US" smtClean="0"/>
              <a:pPr/>
              <a:t>7</a:t>
            </a:fld>
            <a:endParaRPr lang="en-US" dirty="0"/>
          </a:p>
        </p:txBody>
      </p:sp>
      <p:sp>
        <p:nvSpPr>
          <p:cNvPr id="4" name="Rectangle 3"/>
          <p:cNvSpPr/>
          <p:nvPr/>
        </p:nvSpPr>
        <p:spPr>
          <a:xfrm>
            <a:off x="-8732" y="0"/>
            <a:ext cx="12188825" cy="6858000"/>
          </a:xfrm>
          <a:prstGeom prst="rect">
            <a:avLst/>
          </a:prstGeom>
          <a:solidFill>
            <a:srgbClr val="321300">
              <a:alpha val="19000"/>
            </a:srgbClr>
          </a:solidFill>
          <a:ln>
            <a:noFill/>
          </a:ln>
          <a:effectLst>
            <a:outerShdw blurRad="368300" dist="50800" dir="5400000" sx="1000" sy="1000" algn="ctr" rotWithShape="0">
              <a:srgbClr val="30130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pic>
        <p:nvPicPr>
          <p:cNvPr id="9" name="Picture 2" descr="D:\_WORK PROJECTS\Nakov\Presentation Slides Design\STORE\Software University Foundation Logo BG and ENG black WHITOUT background CMYK.png"/>
          <p:cNvPicPr>
            <a:picLocks noChangeAspect="1" noChangeArrowheads="1"/>
          </p:cNvPicPr>
          <p:nvPr/>
        </p:nvPicPr>
        <p:blipFill>
          <a:blip r:embed="rId4" cstate="print"/>
          <a:srcRect/>
          <a:stretch>
            <a:fillRect/>
          </a:stretch>
        </p:blipFill>
        <p:spPr bwMode="auto">
          <a:xfrm>
            <a:off x="9828212" y="228600"/>
            <a:ext cx="2175525" cy="762000"/>
          </a:xfrm>
          <a:prstGeom prst="rect">
            <a:avLst/>
          </a:prstGeom>
          <a:noFill/>
        </p:spPr>
      </p:pic>
      <p:sp>
        <p:nvSpPr>
          <p:cNvPr id="11" name="Rectangle 10"/>
          <p:cNvSpPr/>
          <p:nvPr/>
        </p:nvSpPr>
        <p:spPr>
          <a:xfrm>
            <a:off x="-7144" y="2552700"/>
            <a:ext cx="12203113" cy="1752600"/>
          </a:xfrm>
          <a:prstGeom prst="rect">
            <a:avLst/>
          </a:pr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a:ln>
                  <a:solidFill>
                    <a:schemeClr val="bg1"/>
                  </a:solidFill>
                </a:ln>
                <a:effectLst>
                  <a:outerShdw blurRad="50800" dist="38100" algn="tr" rotWithShape="0">
                    <a:prstClr val="black">
                      <a:alpha val="40000"/>
                    </a:prstClr>
                  </a:outerShdw>
                </a:effectLst>
              </a:rPr>
              <a:t>Border cases!</a:t>
            </a:r>
            <a:endParaRPr lang="en-GB" sz="8000" b="1" dirty="0">
              <a:ln>
                <a:solidFill>
                  <a:schemeClr val="bg1"/>
                </a:solidFill>
              </a:ln>
            </a:endParaRPr>
          </a:p>
        </p:txBody>
      </p:sp>
    </p:spTree>
    <p:extLst>
      <p:ext uri="{BB962C8B-B14F-4D97-AF65-F5344CB8AC3E}">
        <p14:creationId xmlns:p14="http://schemas.microsoft.com/office/powerpoint/2010/main" val="230820251"/>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88825" cy="6858000"/>
          </a:xfrm>
          <a:prstGeom prst="rect">
            <a:avLst/>
          </a:prstGeom>
          <a:blipFill dpi="0" rotWithShape="1">
            <a:blip r:embed="rId3">
              <a:alphaModFix amt="78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 name="Slide Number Placeholder 2"/>
          <p:cNvSpPr>
            <a:spLocks noGrp="1"/>
          </p:cNvSpPr>
          <p:nvPr>
            <p:ph type="sldNum" sz="quarter" idx="4"/>
          </p:nvPr>
        </p:nvSpPr>
        <p:spPr/>
        <p:txBody>
          <a:bodyPr/>
          <a:lstStyle/>
          <a:p>
            <a:fld id="{C014DD1E-5D91-48A3-AD6D-45FBA980D106}" type="slidenum">
              <a:rPr lang="en-US" smtClean="0"/>
              <a:pPr/>
              <a:t>8</a:t>
            </a:fld>
            <a:endParaRPr lang="en-US" dirty="0"/>
          </a:p>
        </p:txBody>
      </p:sp>
      <p:sp>
        <p:nvSpPr>
          <p:cNvPr id="4" name="Rectangle 3"/>
          <p:cNvSpPr/>
          <p:nvPr/>
        </p:nvSpPr>
        <p:spPr>
          <a:xfrm>
            <a:off x="-1" y="0"/>
            <a:ext cx="12188825" cy="6858000"/>
          </a:xfrm>
          <a:prstGeom prst="rect">
            <a:avLst/>
          </a:prstGeom>
          <a:solidFill>
            <a:srgbClr val="321300">
              <a:alpha val="19000"/>
            </a:srgbClr>
          </a:solidFill>
          <a:ln>
            <a:noFill/>
          </a:ln>
          <a:effectLst>
            <a:outerShdw blurRad="368300" dist="50800" dir="5400000" sx="1000" sy="1000" algn="ctr" rotWithShape="0">
              <a:srgbClr val="30130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pic>
        <p:nvPicPr>
          <p:cNvPr id="9" name="Picture 2" descr="D:\_WORK PROJECTS\Nakov\Presentation Slides Design\STORE\Software University Foundation Logo BG and ENG black WHITOUT background CMYK.png"/>
          <p:cNvPicPr>
            <a:picLocks noChangeAspect="1" noChangeArrowheads="1"/>
          </p:cNvPicPr>
          <p:nvPr/>
        </p:nvPicPr>
        <p:blipFill>
          <a:blip r:embed="rId4" cstate="print"/>
          <a:srcRect/>
          <a:stretch>
            <a:fillRect/>
          </a:stretch>
        </p:blipFill>
        <p:spPr bwMode="auto">
          <a:xfrm>
            <a:off x="9828212" y="228600"/>
            <a:ext cx="2175525" cy="762000"/>
          </a:xfrm>
          <a:prstGeom prst="rect">
            <a:avLst/>
          </a:prstGeom>
          <a:noFill/>
        </p:spPr>
      </p:pic>
      <p:sp>
        <p:nvSpPr>
          <p:cNvPr id="11" name="Rectangle 10"/>
          <p:cNvSpPr/>
          <p:nvPr/>
        </p:nvSpPr>
        <p:spPr>
          <a:xfrm>
            <a:off x="-7144" y="2552700"/>
            <a:ext cx="12203113" cy="1752600"/>
          </a:xfrm>
          <a:prstGeom prst="rect">
            <a:avLst/>
          </a:pr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a:ln>
                  <a:solidFill>
                    <a:schemeClr val="bg1"/>
                  </a:solidFill>
                </a:ln>
                <a:effectLst>
                  <a:outerShdw blurRad="50800" dist="38100" algn="tr" rotWithShape="0">
                    <a:prstClr val="black">
                      <a:alpha val="40000"/>
                    </a:prstClr>
                  </a:outerShdw>
                </a:effectLst>
              </a:rPr>
              <a:t>Manual</a:t>
            </a:r>
            <a:endParaRPr lang="en-GB" sz="8000" b="1" dirty="0">
              <a:ln>
                <a:solidFill>
                  <a:schemeClr val="bg1"/>
                </a:solidFill>
              </a:ln>
            </a:endParaRPr>
          </a:p>
        </p:txBody>
      </p:sp>
    </p:spTree>
    <p:extLst>
      <p:ext uri="{BB962C8B-B14F-4D97-AF65-F5344CB8AC3E}">
        <p14:creationId xmlns:p14="http://schemas.microsoft.com/office/powerpoint/2010/main" val="143251239"/>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9</a:t>
            </a:fld>
            <a:endParaRPr lang="en-US" dirty="0"/>
          </a:p>
        </p:txBody>
      </p:sp>
      <p:sp>
        <p:nvSpPr>
          <p:cNvPr id="4" name="Title 3"/>
          <p:cNvSpPr>
            <a:spLocks noGrp="1"/>
          </p:cNvSpPr>
          <p:nvPr>
            <p:ph type="title"/>
          </p:nvPr>
        </p:nvSpPr>
        <p:spPr/>
        <p:txBody>
          <a:bodyPr/>
          <a:lstStyle/>
          <a:p>
            <a:r>
              <a:rPr lang="en-US" dirty="0"/>
              <a:t>Example</a:t>
            </a:r>
          </a:p>
        </p:txBody>
      </p:sp>
      <p:grpSp>
        <p:nvGrpSpPr>
          <p:cNvPr id="22" name="Group 21"/>
          <p:cNvGrpSpPr/>
          <p:nvPr/>
        </p:nvGrpSpPr>
        <p:grpSpPr>
          <a:xfrm>
            <a:off x="188815" y="2743200"/>
            <a:ext cx="11804695" cy="2286000"/>
            <a:chOff x="190415" y="3085450"/>
            <a:chExt cx="11804695" cy="1979757"/>
          </a:xfrm>
          <a:noFill/>
        </p:grpSpPr>
        <p:sp>
          <p:nvSpPr>
            <p:cNvPr id="23" name="Rectangle 22"/>
            <p:cNvSpPr/>
            <p:nvPr/>
          </p:nvSpPr>
          <p:spPr>
            <a:xfrm>
              <a:off x="190415" y="3085450"/>
              <a:ext cx="11804695" cy="1979757"/>
            </a:xfrm>
            <a:prstGeom prst="rect">
              <a:avLst/>
            </a:prstGeom>
            <a:grpFill/>
            <a:ln>
              <a:noFill/>
            </a:ln>
            <a:effectLst>
              <a:innerShdw blurRad="5080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1003104" y="3239199"/>
              <a:ext cx="10349108" cy="605574"/>
            </a:xfrm>
            <a:prstGeom prst="rect">
              <a:avLst/>
            </a:prstGeom>
            <a:grpFill/>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grpSp>
      <p:sp>
        <p:nvSpPr>
          <p:cNvPr id="28" name="Rectangle 27"/>
          <p:cNvSpPr/>
          <p:nvPr/>
        </p:nvSpPr>
        <p:spPr>
          <a:xfrm>
            <a:off x="1029179" y="3073132"/>
            <a:ext cx="10349108" cy="699249"/>
          </a:xfrm>
          <a:prstGeom prst="rect">
            <a:avLst/>
          </a:prstGeom>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sp>
        <p:nvSpPr>
          <p:cNvPr id="13" name="Rectangle 12"/>
          <p:cNvSpPr/>
          <p:nvPr/>
        </p:nvSpPr>
        <p:spPr>
          <a:xfrm>
            <a:off x="227012" y="1600200"/>
            <a:ext cx="11734800" cy="4343400"/>
          </a:xfrm>
          <a:prstGeom prst="rect">
            <a:avLst/>
          </a:prstGeom>
          <a:solidFill>
            <a:schemeClr val="tx1"/>
          </a:solidFill>
          <a:ln>
            <a:noFill/>
          </a:ln>
          <a:effectLst>
            <a:innerShdw blurRad="12700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defTabSz="914400" eaLnBrk="0" fontAlgn="base" hangingPunct="0">
              <a:spcBef>
                <a:spcPct val="0"/>
              </a:spcBef>
              <a:spcAft>
                <a:spcPct val="0"/>
              </a:spcAft>
            </a:pPr>
            <a:r>
              <a:rPr lang="en-US" altLang="en-US" sz="3600" b="1" dirty="0">
                <a:solidFill>
                  <a:srgbClr val="000080"/>
                </a:solidFill>
                <a:latin typeface="Courier New" panose="02070309020205020404" pitchFamily="49" charset="0"/>
                <a:cs typeface="Courier New" panose="02070309020205020404" pitchFamily="49" charset="0"/>
              </a:rPr>
              <a:t> </a:t>
            </a:r>
            <a:endParaRPr lang="en-US" sz="2800" dirty="0"/>
          </a:p>
        </p:txBody>
      </p:sp>
      <p:sp>
        <p:nvSpPr>
          <p:cNvPr id="5" name="TextBox 4"/>
          <p:cNvSpPr txBox="1"/>
          <p:nvPr/>
        </p:nvSpPr>
        <p:spPr>
          <a:xfrm>
            <a:off x="579227" y="1745228"/>
            <a:ext cx="11249011" cy="4031873"/>
          </a:xfrm>
          <a:prstGeom prst="rect">
            <a:avLst/>
          </a:prstGeom>
          <a:noFill/>
        </p:spPr>
        <p:txBody>
          <a:bodyPr wrap="square" rtlCol="0">
            <a:spAutoFit/>
          </a:bodyPr>
          <a:lstStyle/>
          <a:p>
            <a:pPr lvl="0" defTabSz="914400" eaLnBrk="0" fontAlgn="base" hangingPunct="0">
              <a:spcBef>
                <a:spcPct val="0"/>
              </a:spcBef>
              <a:spcAft>
                <a:spcPct val="0"/>
              </a:spcAft>
            </a:pPr>
            <a:r>
              <a:rPr lang="en-US" altLang="en-US" sz="3200" b="1" dirty="0" err="1">
                <a:solidFill>
                  <a:srgbClr val="000080"/>
                </a:solidFill>
                <a:latin typeface="Courier New" panose="02070309020205020404" pitchFamily="49" charset="0"/>
                <a:cs typeface="Courier New" panose="02070309020205020404" pitchFamily="49" charset="0"/>
              </a:rPr>
              <a:t>int</a:t>
            </a:r>
            <a:r>
              <a:rPr lang="en-US" altLang="en-US" sz="3200" b="1" dirty="0">
                <a:solidFill>
                  <a:srgbClr val="000080"/>
                </a:solidFill>
                <a:latin typeface="Courier New" panose="02070309020205020404" pitchFamily="49" charset="0"/>
                <a:cs typeface="Courier New" panose="02070309020205020404" pitchFamily="49" charset="0"/>
              </a:rPr>
              <a:t> </a:t>
            </a:r>
            <a:r>
              <a:rPr lang="en-US" altLang="en-US" sz="3200" dirty="0">
                <a:solidFill>
                  <a:srgbClr val="000000"/>
                </a:solidFill>
                <a:latin typeface="Courier New" panose="02070309020205020404" pitchFamily="49" charset="0"/>
                <a:cs typeface="Courier New" panose="02070309020205020404" pitchFamily="49" charset="0"/>
              </a:rPr>
              <a:t>sum(</a:t>
            </a:r>
            <a:r>
              <a:rPr lang="en-US" altLang="en-US" sz="3200" dirty="0">
                <a:solidFill>
                  <a:srgbClr val="2C8C8C"/>
                </a:solidFill>
                <a:latin typeface="Courier New" panose="02070309020205020404" pitchFamily="49" charset="0"/>
                <a:cs typeface="Courier New" panose="02070309020205020404" pitchFamily="49" charset="0"/>
              </a:rPr>
              <a:t>Integer</a:t>
            </a:r>
            <a:r>
              <a:rPr lang="en-US" altLang="en-US" sz="3200" dirty="0">
                <a:solidFill>
                  <a:srgbClr val="000000"/>
                </a:solidFill>
                <a:latin typeface="Courier New" panose="02070309020205020404" pitchFamily="49" charset="0"/>
                <a:cs typeface="Courier New" panose="02070309020205020404" pitchFamily="49" charset="0"/>
              </a:rPr>
              <a:t>... array){</a:t>
            </a:r>
            <a:br>
              <a:rPr lang="en-US" altLang="en-US" sz="3200" dirty="0">
                <a:solidFill>
                  <a:srgbClr val="000000"/>
                </a:solidFill>
                <a:latin typeface="Courier New" panose="02070309020205020404" pitchFamily="49" charset="0"/>
                <a:cs typeface="Courier New" panose="02070309020205020404" pitchFamily="49" charset="0"/>
              </a:rPr>
            </a:br>
            <a:r>
              <a:rPr lang="en-US" altLang="en-US" sz="3200" dirty="0">
                <a:solidFill>
                  <a:srgbClr val="000000"/>
                </a:solidFill>
                <a:latin typeface="Courier New" panose="02070309020205020404" pitchFamily="49" charset="0"/>
                <a:cs typeface="Courier New" panose="02070309020205020404" pitchFamily="49" charset="0"/>
              </a:rPr>
              <a:t>    </a:t>
            </a:r>
            <a:r>
              <a:rPr lang="en-US" altLang="en-US" sz="3200" b="1" dirty="0" err="1">
                <a:solidFill>
                  <a:srgbClr val="000080"/>
                </a:solidFill>
                <a:latin typeface="Courier New" panose="02070309020205020404" pitchFamily="49" charset="0"/>
                <a:cs typeface="Courier New" panose="02070309020205020404" pitchFamily="49" charset="0"/>
              </a:rPr>
              <a:t>int</a:t>
            </a:r>
            <a:r>
              <a:rPr lang="en-US" altLang="en-US" sz="3200" b="1" dirty="0">
                <a:solidFill>
                  <a:srgbClr val="000080"/>
                </a:solidFill>
                <a:latin typeface="Courier New" panose="02070309020205020404" pitchFamily="49" charset="0"/>
                <a:cs typeface="Courier New" panose="02070309020205020404" pitchFamily="49" charset="0"/>
              </a:rPr>
              <a:t> </a:t>
            </a:r>
            <a:r>
              <a:rPr lang="en-US" altLang="en-US" sz="3200" dirty="0" err="1">
                <a:solidFill>
                  <a:srgbClr val="000000"/>
                </a:solidFill>
                <a:latin typeface="Courier New" panose="02070309020205020404" pitchFamily="49" charset="0"/>
                <a:cs typeface="Courier New" panose="02070309020205020404" pitchFamily="49" charset="0"/>
              </a:rPr>
              <a:t>totalSum</a:t>
            </a:r>
            <a:r>
              <a:rPr lang="en-US" altLang="en-US" sz="3200" dirty="0">
                <a:solidFill>
                  <a:srgbClr val="000000"/>
                </a:solidFill>
                <a:latin typeface="Courier New" panose="02070309020205020404" pitchFamily="49" charset="0"/>
                <a:cs typeface="Courier New" panose="02070309020205020404" pitchFamily="49" charset="0"/>
              </a:rPr>
              <a:t> = </a:t>
            </a:r>
            <a:r>
              <a:rPr lang="en-US" altLang="en-US" sz="3200" dirty="0">
                <a:solidFill>
                  <a:srgbClr val="0000FF"/>
                </a:solidFill>
                <a:latin typeface="Courier New" panose="02070309020205020404" pitchFamily="49" charset="0"/>
                <a:cs typeface="Courier New" panose="02070309020205020404" pitchFamily="49" charset="0"/>
              </a:rPr>
              <a:t>0</a:t>
            </a:r>
            <a:r>
              <a:rPr lang="en-US" altLang="en-US" sz="3200" dirty="0">
                <a:solidFill>
                  <a:srgbClr val="000000"/>
                </a:solidFill>
                <a:latin typeface="Courier New" panose="02070309020205020404" pitchFamily="49" charset="0"/>
                <a:cs typeface="Courier New" panose="02070309020205020404" pitchFamily="49" charset="0"/>
              </a:rPr>
              <a:t>;</a:t>
            </a:r>
            <a:br>
              <a:rPr lang="en-US" altLang="en-US" sz="3200" dirty="0">
                <a:solidFill>
                  <a:srgbClr val="000000"/>
                </a:solidFill>
                <a:latin typeface="Courier New" panose="02070309020205020404" pitchFamily="49" charset="0"/>
                <a:cs typeface="Courier New" panose="02070309020205020404" pitchFamily="49" charset="0"/>
              </a:rPr>
            </a:br>
            <a:r>
              <a:rPr lang="en-US" altLang="en-US" sz="3200" dirty="0">
                <a:solidFill>
                  <a:srgbClr val="000000"/>
                </a:solidFill>
                <a:latin typeface="Courier New" panose="02070309020205020404" pitchFamily="49" charset="0"/>
                <a:cs typeface="Courier New" panose="02070309020205020404" pitchFamily="49" charset="0"/>
              </a:rPr>
              <a:t>    </a:t>
            </a:r>
            <a:r>
              <a:rPr lang="en-US" altLang="en-US" sz="3200" b="1" dirty="0">
                <a:solidFill>
                  <a:srgbClr val="000080"/>
                </a:solidFill>
                <a:latin typeface="Courier New" panose="02070309020205020404" pitchFamily="49" charset="0"/>
                <a:cs typeface="Courier New" panose="02070309020205020404" pitchFamily="49" charset="0"/>
              </a:rPr>
              <a:t>for </a:t>
            </a:r>
            <a:r>
              <a:rPr lang="en-US" altLang="en-US" sz="3200" dirty="0">
                <a:solidFill>
                  <a:srgbClr val="000000"/>
                </a:solidFill>
                <a:latin typeface="Courier New" panose="02070309020205020404" pitchFamily="49" charset="0"/>
                <a:cs typeface="Courier New" panose="02070309020205020404" pitchFamily="49" charset="0"/>
              </a:rPr>
              <a:t>(</a:t>
            </a:r>
            <a:r>
              <a:rPr lang="en-US" altLang="en-US" sz="3200" b="1" dirty="0" err="1">
                <a:solidFill>
                  <a:srgbClr val="000080"/>
                </a:solidFill>
                <a:latin typeface="Courier New" panose="02070309020205020404" pitchFamily="49" charset="0"/>
                <a:cs typeface="Courier New" panose="02070309020205020404" pitchFamily="49" charset="0"/>
              </a:rPr>
              <a:t>int</a:t>
            </a:r>
            <a:r>
              <a:rPr lang="en-US" altLang="en-US" sz="3200" b="1" dirty="0">
                <a:solidFill>
                  <a:srgbClr val="000080"/>
                </a:solidFill>
                <a:latin typeface="Courier New" panose="02070309020205020404" pitchFamily="49" charset="0"/>
                <a:cs typeface="Courier New" panose="02070309020205020404" pitchFamily="49" charset="0"/>
              </a:rPr>
              <a:t> </a:t>
            </a:r>
            <a:r>
              <a:rPr lang="en-US" altLang="en-US" sz="3200" dirty="0" err="1">
                <a:solidFill>
                  <a:srgbClr val="000000"/>
                </a:solidFill>
                <a:latin typeface="Courier New" panose="02070309020205020404" pitchFamily="49" charset="0"/>
                <a:cs typeface="Courier New" panose="02070309020205020404" pitchFamily="49" charset="0"/>
              </a:rPr>
              <a:t>i</a:t>
            </a:r>
            <a:r>
              <a:rPr lang="en-US" altLang="en-US" sz="3200" dirty="0">
                <a:solidFill>
                  <a:srgbClr val="000000"/>
                </a:solidFill>
                <a:latin typeface="Courier New" panose="02070309020205020404" pitchFamily="49" charset="0"/>
                <a:cs typeface="Courier New" panose="02070309020205020404" pitchFamily="49" charset="0"/>
              </a:rPr>
              <a:t> = </a:t>
            </a:r>
            <a:r>
              <a:rPr lang="en-US" altLang="en-US" sz="3200" dirty="0">
                <a:solidFill>
                  <a:srgbClr val="0000FF"/>
                </a:solidFill>
                <a:latin typeface="Courier New" panose="02070309020205020404" pitchFamily="49" charset="0"/>
                <a:cs typeface="Courier New" panose="02070309020205020404" pitchFamily="49" charset="0"/>
              </a:rPr>
              <a:t>0</a:t>
            </a:r>
            <a:r>
              <a:rPr lang="en-US" altLang="en-US" sz="3200" dirty="0">
                <a:solidFill>
                  <a:srgbClr val="000000"/>
                </a:solidFill>
                <a:latin typeface="Courier New" panose="02070309020205020404" pitchFamily="49" charset="0"/>
                <a:cs typeface="Courier New" panose="02070309020205020404" pitchFamily="49" charset="0"/>
              </a:rPr>
              <a:t>; </a:t>
            </a:r>
            <a:r>
              <a:rPr lang="en-US" altLang="en-US" sz="3200" dirty="0" err="1">
                <a:solidFill>
                  <a:srgbClr val="000000"/>
                </a:solidFill>
                <a:latin typeface="Courier New" panose="02070309020205020404" pitchFamily="49" charset="0"/>
                <a:cs typeface="Courier New" panose="02070309020205020404" pitchFamily="49" charset="0"/>
              </a:rPr>
              <a:t>i</a:t>
            </a:r>
            <a:r>
              <a:rPr lang="en-US" altLang="en-US" sz="3200" dirty="0">
                <a:solidFill>
                  <a:srgbClr val="000000"/>
                </a:solidFill>
                <a:latin typeface="Courier New" panose="02070309020205020404" pitchFamily="49" charset="0"/>
                <a:cs typeface="Courier New" panose="02070309020205020404" pitchFamily="49" charset="0"/>
              </a:rPr>
              <a:t> &lt; </a:t>
            </a:r>
            <a:r>
              <a:rPr lang="en-US" altLang="en-US" sz="3200" dirty="0" err="1">
                <a:solidFill>
                  <a:srgbClr val="000000"/>
                </a:solidFill>
                <a:latin typeface="Courier New" panose="02070309020205020404" pitchFamily="49" charset="0"/>
                <a:cs typeface="Courier New" panose="02070309020205020404" pitchFamily="49" charset="0"/>
              </a:rPr>
              <a:t>array.</a:t>
            </a:r>
            <a:r>
              <a:rPr lang="en-US" altLang="en-US" sz="3200" b="1" dirty="0" err="1">
                <a:solidFill>
                  <a:srgbClr val="660E7A"/>
                </a:solidFill>
                <a:latin typeface="Courier New" panose="02070309020205020404" pitchFamily="49" charset="0"/>
                <a:cs typeface="Courier New" panose="02070309020205020404" pitchFamily="49" charset="0"/>
              </a:rPr>
              <a:t>length</a:t>
            </a:r>
            <a:r>
              <a:rPr lang="en-US" altLang="en-US" sz="3200" dirty="0">
                <a:solidFill>
                  <a:srgbClr val="000000"/>
                </a:solidFill>
                <a:latin typeface="Courier New" panose="02070309020205020404" pitchFamily="49" charset="0"/>
                <a:cs typeface="Courier New" panose="02070309020205020404" pitchFamily="49" charset="0"/>
              </a:rPr>
              <a:t>; </a:t>
            </a:r>
            <a:r>
              <a:rPr lang="en-US" altLang="en-US" sz="3200" dirty="0" err="1">
                <a:solidFill>
                  <a:srgbClr val="000000"/>
                </a:solidFill>
                <a:latin typeface="Courier New" panose="02070309020205020404" pitchFamily="49" charset="0"/>
                <a:cs typeface="Courier New" panose="02070309020205020404" pitchFamily="49" charset="0"/>
              </a:rPr>
              <a:t>i</a:t>
            </a:r>
            <a:r>
              <a:rPr lang="en-US" altLang="en-US" sz="3200" dirty="0">
                <a:solidFill>
                  <a:srgbClr val="000000"/>
                </a:solidFill>
                <a:latin typeface="Courier New" panose="02070309020205020404" pitchFamily="49" charset="0"/>
                <a:cs typeface="Courier New" panose="02070309020205020404" pitchFamily="49" charset="0"/>
              </a:rPr>
              <a:t>++){</a:t>
            </a:r>
            <a:br>
              <a:rPr lang="en-US" altLang="en-US" sz="3200" dirty="0">
                <a:solidFill>
                  <a:srgbClr val="000000"/>
                </a:solidFill>
                <a:latin typeface="Courier New" panose="02070309020205020404" pitchFamily="49" charset="0"/>
                <a:cs typeface="Courier New" panose="02070309020205020404" pitchFamily="49" charset="0"/>
              </a:rPr>
            </a:br>
            <a:r>
              <a:rPr lang="en-US" altLang="en-US" sz="3200" dirty="0">
                <a:solidFill>
                  <a:srgbClr val="000000"/>
                </a:solidFill>
                <a:latin typeface="Courier New" panose="02070309020205020404" pitchFamily="49" charset="0"/>
                <a:cs typeface="Courier New" panose="02070309020205020404" pitchFamily="49" charset="0"/>
              </a:rPr>
              <a:t> 		</a:t>
            </a:r>
            <a:r>
              <a:rPr lang="en-US" altLang="en-US" sz="3200" dirty="0" err="1">
                <a:solidFill>
                  <a:srgbClr val="000000"/>
                </a:solidFill>
                <a:latin typeface="Courier New" panose="02070309020205020404" pitchFamily="49" charset="0"/>
                <a:cs typeface="Courier New" panose="02070309020205020404" pitchFamily="49" charset="0"/>
              </a:rPr>
              <a:t>totalSum</a:t>
            </a:r>
            <a:r>
              <a:rPr lang="en-US" altLang="en-US" sz="3200" dirty="0">
                <a:solidFill>
                  <a:srgbClr val="000000"/>
                </a:solidFill>
                <a:latin typeface="Courier New" panose="02070309020205020404" pitchFamily="49" charset="0"/>
                <a:cs typeface="Courier New" panose="02070309020205020404" pitchFamily="49" charset="0"/>
              </a:rPr>
              <a:t> += array[</a:t>
            </a:r>
            <a:r>
              <a:rPr lang="en-US" altLang="en-US" sz="3200" dirty="0" err="1">
                <a:solidFill>
                  <a:srgbClr val="000000"/>
                </a:solidFill>
                <a:latin typeface="Courier New" panose="02070309020205020404" pitchFamily="49" charset="0"/>
                <a:cs typeface="Courier New" panose="02070309020205020404" pitchFamily="49" charset="0"/>
              </a:rPr>
              <a:t>i</a:t>
            </a:r>
            <a:r>
              <a:rPr lang="en-US" altLang="en-US" sz="3200" dirty="0">
                <a:solidFill>
                  <a:srgbClr val="000000"/>
                </a:solidFill>
                <a:latin typeface="Courier New" panose="02070309020205020404" pitchFamily="49" charset="0"/>
                <a:cs typeface="Courier New" panose="02070309020205020404" pitchFamily="49" charset="0"/>
              </a:rPr>
              <a:t>];</a:t>
            </a:r>
            <a:br>
              <a:rPr lang="en-US" altLang="en-US" sz="3200" dirty="0">
                <a:solidFill>
                  <a:srgbClr val="000000"/>
                </a:solidFill>
                <a:latin typeface="Courier New" panose="02070309020205020404" pitchFamily="49" charset="0"/>
                <a:cs typeface="Courier New" panose="02070309020205020404" pitchFamily="49" charset="0"/>
              </a:rPr>
            </a:br>
            <a:r>
              <a:rPr lang="en-US" altLang="en-US" sz="3200" dirty="0">
                <a:solidFill>
                  <a:srgbClr val="000000"/>
                </a:solidFill>
                <a:latin typeface="Courier New" panose="02070309020205020404" pitchFamily="49" charset="0"/>
                <a:cs typeface="Courier New" panose="02070309020205020404" pitchFamily="49" charset="0"/>
              </a:rPr>
              <a:t>    }</a:t>
            </a:r>
            <a:br>
              <a:rPr lang="en-US" altLang="en-US" sz="3200" dirty="0">
                <a:solidFill>
                  <a:srgbClr val="000000"/>
                </a:solidFill>
                <a:latin typeface="Courier New" panose="02070309020205020404" pitchFamily="49" charset="0"/>
                <a:cs typeface="Courier New" panose="02070309020205020404" pitchFamily="49" charset="0"/>
              </a:rPr>
            </a:br>
            <a:br>
              <a:rPr lang="en-US" altLang="en-US" sz="3200" dirty="0">
                <a:solidFill>
                  <a:srgbClr val="000000"/>
                </a:solidFill>
                <a:latin typeface="Courier New" panose="02070309020205020404" pitchFamily="49" charset="0"/>
                <a:cs typeface="Courier New" panose="02070309020205020404" pitchFamily="49" charset="0"/>
              </a:rPr>
            </a:br>
            <a:r>
              <a:rPr lang="en-US" altLang="en-US" sz="3200" dirty="0">
                <a:solidFill>
                  <a:srgbClr val="000000"/>
                </a:solidFill>
                <a:latin typeface="Courier New" panose="02070309020205020404" pitchFamily="49" charset="0"/>
                <a:cs typeface="Courier New" panose="02070309020205020404" pitchFamily="49" charset="0"/>
              </a:rPr>
              <a:t>    </a:t>
            </a:r>
            <a:r>
              <a:rPr lang="en-US" altLang="en-US" sz="3200" b="1" dirty="0">
                <a:solidFill>
                  <a:srgbClr val="000080"/>
                </a:solidFill>
                <a:latin typeface="Courier New" panose="02070309020205020404" pitchFamily="49" charset="0"/>
                <a:cs typeface="Courier New" panose="02070309020205020404" pitchFamily="49" charset="0"/>
              </a:rPr>
              <a:t>return </a:t>
            </a:r>
            <a:r>
              <a:rPr lang="en-US" altLang="en-US" sz="3200" dirty="0" err="1">
                <a:solidFill>
                  <a:srgbClr val="000000"/>
                </a:solidFill>
                <a:latin typeface="Courier New" panose="02070309020205020404" pitchFamily="49" charset="0"/>
                <a:cs typeface="Courier New" panose="02070309020205020404" pitchFamily="49" charset="0"/>
              </a:rPr>
              <a:t>totalSum</a:t>
            </a:r>
            <a:r>
              <a:rPr lang="en-US" altLang="en-US" sz="3200" dirty="0">
                <a:solidFill>
                  <a:srgbClr val="000000"/>
                </a:solidFill>
                <a:latin typeface="Courier New" panose="02070309020205020404" pitchFamily="49" charset="0"/>
                <a:cs typeface="Courier New" panose="02070309020205020404" pitchFamily="49" charset="0"/>
              </a:rPr>
              <a:t>;</a:t>
            </a:r>
            <a:br>
              <a:rPr lang="en-US" altLang="en-US" sz="3200" dirty="0">
                <a:solidFill>
                  <a:srgbClr val="000000"/>
                </a:solidFill>
                <a:latin typeface="Courier New" panose="02070309020205020404" pitchFamily="49" charset="0"/>
                <a:cs typeface="Courier New" panose="02070309020205020404" pitchFamily="49" charset="0"/>
              </a:rPr>
            </a:br>
            <a:r>
              <a:rPr lang="en-US" altLang="en-US" sz="3200" dirty="0">
                <a:solidFill>
                  <a:srgbClr val="000000"/>
                </a:solidFill>
                <a:latin typeface="Courier New" panose="02070309020205020404" pitchFamily="49" charset="0"/>
                <a:cs typeface="Courier New" panose="02070309020205020404" pitchFamily="49" charset="0"/>
              </a:rPr>
              <a:t>}</a:t>
            </a:r>
            <a:endParaRPr lang="en-US" altLang="en-US" sz="6600" dirty="0">
              <a:latin typeface="Arial" panose="020B0604020202020204" pitchFamily="34" charset="0"/>
            </a:endParaRPr>
          </a:p>
        </p:txBody>
      </p:sp>
    </p:spTree>
    <p:extLst>
      <p:ext uri="{BB962C8B-B14F-4D97-AF65-F5344CB8AC3E}">
        <p14:creationId xmlns:p14="http://schemas.microsoft.com/office/powerpoint/2010/main" val="1809682625"/>
      </p:ext>
    </p:extLst>
  </p:cSld>
  <p:clrMapOvr>
    <a:masterClrMapping/>
  </p:clrMapOvr>
</p:sld>
</file>

<file path=ppt/theme/theme1.xml><?xml version="1.0" encoding="utf-8"?>
<a:theme xmlns:a="http://schemas.openxmlformats.org/drawingml/2006/main" name="SoftUni 16x9">
  <a:themeElements>
    <a:clrScheme name="SoftUni Color Them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F6C781"/>
      </a:hlink>
      <a:folHlink>
        <a:srgbClr val="F2AC44"/>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3836F65B-1B07-41EE-A0E8-BC6EF38552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Wisp</Template>
  <TotalTime>0</TotalTime>
  <Words>1946</Words>
  <Application>Microsoft Office PowerPoint</Application>
  <PresentationFormat>Custom</PresentationFormat>
  <Paragraphs>374</Paragraphs>
  <Slides>39</Slides>
  <Notes>37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39</vt:i4>
      </vt:variant>
    </vt:vector>
  </HeadingPairs>
  <TitlesOfParts>
    <vt:vector size="46" baseType="lpstr">
      <vt:lpstr>Arial</vt:lpstr>
      <vt:lpstr>Calibri</vt:lpstr>
      <vt:lpstr>Courier New</vt:lpstr>
      <vt:lpstr>Noto Sans Symbols</vt:lpstr>
      <vt:lpstr>Wingdings</vt:lpstr>
      <vt:lpstr>Wingdings 2</vt:lpstr>
      <vt:lpstr>SoftUni 16x9</vt:lpstr>
      <vt:lpstr>Unit Testing</vt:lpstr>
      <vt:lpstr>Table of Contents</vt:lpstr>
      <vt:lpstr>Questions</vt:lpstr>
      <vt:lpstr>PowerPoint Presentation</vt:lpstr>
      <vt:lpstr>Unit Testing</vt:lpstr>
      <vt:lpstr>Unit Testing (2)</vt:lpstr>
      <vt:lpstr>PowerPoint Presentation</vt:lpstr>
      <vt:lpstr>PowerPoint Presentation</vt:lpstr>
      <vt:lpstr>Example</vt:lpstr>
      <vt:lpstr>Example (2)</vt:lpstr>
      <vt:lpstr>PowerPoint Presentation</vt:lpstr>
      <vt:lpstr>Framework</vt:lpstr>
      <vt:lpstr>Testing a Method</vt:lpstr>
      <vt:lpstr>Example</vt:lpstr>
      <vt:lpstr>Testing a Method (2)</vt:lpstr>
      <vt:lpstr>Example (2)</vt:lpstr>
      <vt:lpstr>PowerPoint Presentation</vt:lpstr>
      <vt:lpstr>TDD</vt:lpstr>
      <vt:lpstr>“Test First” Cycle</vt:lpstr>
      <vt:lpstr>Lifecycle</vt:lpstr>
      <vt:lpstr>PowerPoint Presentation</vt:lpstr>
      <vt:lpstr>PowerPoint Presentation</vt:lpstr>
      <vt:lpstr>PowerPoint Presentation</vt:lpstr>
      <vt:lpstr>Exercises in Class</vt:lpstr>
      <vt:lpstr>PowerPoint Presentation</vt:lpstr>
      <vt:lpstr>Mocking</vt:lpstr>
      <vt:lpstr>Mocking (2)</vt:lpstr>
      <vt:lpstr>Example</vt:lpstr>
      <vt:lpstr>PowerPoint Presentation</vt:lpstr>
      <vt:lpstr>PowerPoint Presentation</vt:lpstr>
      <vt:lpstr>Example</vt:lpstr>
      <vt:lpstr>Example (2)</vt:lpstr>
      <vt:lpstr>Example (3)</vt:lpstr>
      <vt:lpstr>Example (4)</vt:lpstr>
      <vt:lpstr>PowerPoint Presentation</vt:lpstr>
      <vt:lpstr>Summary</vt:lpstr>
      <vt:lpstr>Unit Testing</vt:lpstr>
      <vt:lpstr>License</vt:lpstr>
      <vt:lpstr>Free Trainings @ Software University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Inheritance and Abstraction in OOP</dc:title>
  <dc:subject>C# Basics Course</dc:subject>
  <dc:creator/>
  <cp:keywords>Principles, Fundamental, Inheritance, Abstraction, OOP, programming, course, SoftUni, Software University</cp:keywords>
  <dc:description>Software University Foundation - http://softuni.org</dc:description>
  <cp:lastModifiedBy/>
  <cp:revision>1</cp:revision>
  <dcterms:created xsi:type="dcterms:W3CDTF">2014-01-02T17:00:34Z</dcterms:created>
  <dcterms:modified xsi:type="dcterms:W3CDTF">2016-07-29T09:37:46Z</dcterms:modified>
  <cp:category>programming, OOP</cp:category>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TC027879909991</vt:lpwstr>
  </property>
</Properties>
</file>

<file path=docProps/thumbnail.jpeg>
</file>